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media/image6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6" r:id="rId3"/>
    <p:sldId id="260" r:id="rId4"/>
    <p:sldId id="282" r:id="rId5"/>
    <p:sldId id="262" r:id="rId6"/>
    <p:sldId id="272" r:id="rId7"/>
    <p:sldId id="274" r:id="rId8"/>
    <p:sldId id="275" r:id="rId9"/>
    <p:sldId id="285" r:id="rId10"/>
    <p:sldId id="286" r:id="rId11"/>
    <p:sldId id="287" r:id="rId12"/>
    <p:sldId id="288" r:id="rId13"/>
    <p:sldId id="289" r:id="rId14"/>
    <p:sldId id="273" r:id="rId15"/>
    <p:sldId id="277" r:id="rId16"/>
    <p:sldId id="312" r:id="rId17"/>
    <p:sldId id="313" r:id="rId18"/>
    <p:sldId id="280" r:id="rId19"/>
    <p:sldId id="281" r:id="rId20"/>
    <p:sldId id="283" r:id="rId21"/>
    <p:sldId id="266" r:id="rId22"/>
    <p:sldId id="264" r:id="rId23"/>
    <p:sldId id="269" r:id="rId24"/>
    <p:sldId id="290" r:id="rId25"/>
    <p:sldId id="268" r:id="rId26"/>
    <p:sldId id="271" r:id="rId27"/>
    <p:sldId id="291" r:id="rId28"/>
    <p:sldId id="265" r:id="rId29"/>
    <p:sldId id="292" r:id="rId30"/>
    <p:sldId id="305" r:id="rId31"/>
    <p:sldId id="296" r:id="rId32"/>
    <p:sldId id="295" r:id="rId33"/>
    <p:sldId id="294" r:id="rId34"/>
    <p:sldId id="306" r:id="rId35"/>
    <p:sldId id="297" r:id="rId36"/>
    <p:sldId id="298" r:id="rId37"/>
    <p:sldId id="299" r:id="rId38"/>
    <p:sldId id="307" r:id="rId39"/>
    <p:sldId id="300" r:id="rId40"/>
    <p:sldId id="301" r:id="rId41"/>
    <p:sldId id="308" r:id="rId42"/>
    <p:sldId id="302" r:id="rId43"/>
    <p:sldId id="303" r:id="rId44"/>
    <p:sldId id="309" r:id="rId45"/>
    <p:sldId id="304" r:id="rId46"/>
    <p:sldId id="311" r:id="rId47"/>
    <p:sldId id="310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i vignocchi" initials="gv" lastIdx="3" clrIdx="0">
    <p:extLst>
      <p:ext uri="{19B8F6BF-5375-455C-9EA6-DF929625EA0E}">
        <p15:presenceInfo xmlns:p15="http://schemas.microsoft.com/office/powerpoint/2012/main" userId="4fc3791da75aca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871"/>
    <a:srgbClr val="FF7070"/>
    <a:srgbClr val="A3C7E8"/>
    <a:srgbClr val="FFD966"/>
    <a:srgbClr val="5B9BD5"/>
    <a:srgbClr val="FFC000"/>
    <a:srgbClr val="81AA3F"/>
    <a:srgbClr val="296384"/>
    <a:srgbClr val="E0E0E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14:35:47.817" idx="3">
    <p:pos x="10" y="10"/>
    <p:text>The kernel trick allows us to carry out all operations via the kernel function computed In input space, rather than having to map the points into feature space.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73F7-4AF7-455D-ABB7-D89426309237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5D46B-E71E-424F-A3E1-A8CC8C71FC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69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BFC971-013C-4A29-8B8B-FF8A96B59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FDA561-707D-4620-B6DF-7B2EE23FF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BDD1FC-1445-4DDE-A578-EA4E7896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881A7A-636D-4DFE-A093-C6C716DC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DAADE9-CD88-420C-9CD7-B9FBB9DA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1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67A85A-D4F6-41F4-8692-0BFB01EE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DD391C-1B5A-4277-ABFE-C49CCA08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E1BC0C-9AC6-4CBE-B0BA-74FAED10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B12A8B-DF90-4B99-A0B8-39C0EA75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14548F-69B5-45C8-9C51-328AB2D2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15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EDBE89F-7101-46F6-8976-42FC50E92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7C8D1E-6BCA-47FD-89ED-920634917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7ABBA4-A5AF-49E7-8866-7EC09B3A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0EAB5-323B-4334-98AB-0E413012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2ED756-66AD-48C0-BD9F-9F0F06C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8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F1DB09-88EA-42CF-84A9-00B457BC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3E6AAF-F462-4DC8-8ED6-65DE0DAE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F43B78-721B-4A74-B3E2-991E07B9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75A699-BC4D-4066-BD35-FB6939CB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CE9F2-F475-4B1D-A6F3-75E6A560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5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79C3F-B596-48AE-BC55-77A156EC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9E03A-4A43-435C-80EE-58342AC2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EC23D5-F0C3-405E-990E-BC2A3ADB0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807617-DD92-4885-81C3-DC81D84E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7F68A7-4648-45E5-BAAD-5E72E7C1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35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ADCF9-C896-4C20-A1EE-54CC0134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114CC8-6995-4E2B-8471-B04EE4AFD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B0A209-0931-4641-9DDB-C7E0E4CB0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56DB4E-39D6-41DC-908D-18F99E4D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CA7B8A9-9520-48B9-BDE2-4BE948BD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F21E7A-17BC-40B7-B232-6AAFC7D3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70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B37DC3-0E6C-4587-AA0F-8D29DF70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AAEB42-3DB3-4382-AA35-403484D4F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CDE86C-1F1D-44D6-8B93-58106756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2863130-7AC1-4812-B1AA-17DDF6CE5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4820FF-3F16-4519-879E-1EE2CF60A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EF464A-19EB-4A4F-A9D8-DB78C173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CBB094-18BC-408E-8CC6-43EB92B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66CF62A-51DA-4AF4-AEF7-F96FF6B6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44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4E48DB-A896-4354-A02A-D7425926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9190320-5E4D-4A4A-A58E-D56F94D2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7A5456-EA78-4B97-B955-8FC4B5B7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1BD665-B423-4039-B56C-677B852A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01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7ADF51-FA95-420F-8407-8429E8DD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E90A92-73CB-43F3-BC49-45FD512D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BF3E5B-4CF5-43AD-B925-38F635CC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1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CB1F4C-9D62-4733-B3A8-96672B34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B3B143-C8E4-47BD-A2AF-BA97E213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B528D9-4847-42A2-B8B6-55443B22E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426D7-7789-45B9-AA1F-01C01660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C46458-7932-4DD2-8BF9-E3DA7A1E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6BA527-8827-48A6-8D05-0B698CC9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72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D56ED-7D3B-4B4E-A6B1-946B35DE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7A806A-C215-40EE-A7C9-50673B9A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25D7B0-5AFF-4F0E-8828-00B9578FC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9EA221-8B6A-45EC-ACFC-ECB69606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B2BB86-C0F8-4CC8-AF1D-6E7C79A6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2DCCE2-F80B-4C74-8006-AF124393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45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9596A2-0AAC-4F48-8D37-DB32CA3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F6DEFD-A248-4547-8EB5-B00297B5E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DF82C7-A9CB-4545-85FC-077014E78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D4BA0-FB7E-4108-B082-D33D035430B9}" type="datetimeFigureOut">
              <a:rPr lang="it-IT" smtClean="0"/>
              <a:t>19/03/2019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12F416-FE5B-4A58-8C6C-6F87C5862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044072-D41F-4E40-B6BD-468B4106F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98577-0508-45D7-BD33-B93FBD6621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8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49.png"/><Relationship Id="rId10" Type="http://schemas.openxmlformats.org/officeDocument/2006/relationships/image" Target="../media/image54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5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B0B6C-A875-43CD-A4DD-D466331F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 err="1"/>
              <a:t>Sequential</a:t>
            </a:r>
            <a:r>
              <a:rPr lang="it-IT" sz="5400" b="1" dirty="0"/>
              <a:t> </a:t>
            </a:r>
            <a:r>
              <a:rPr lang="it-IT" sz="5400" b="1" dirty="0" err="1"/>
              <a:t>Minimal</a:t>
            </a:r>
            <a:r>
              <a:rPr lang="it-IT" sz="5400" b="1" dirty="0"/>
              <a:t> </a:t>
            </a:r>
            <a:r>
              <a:rPr lang="it-IT" sz="5400" b="1" dirty="0" err="1"/>
              <a:t>Optimization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84510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/>
              <p:nvPr/>
            </p:nvSpPr>
            <p:spPr>
              <a:xfrm>
                <a:off x="513079" y="1165581"/>
                <a:ext cx="11165841" cy="473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Support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Machine can </a:t>
                </a:r>
                <a:r>
                  <a:rPr lang="it-IT" sz="1600" dirty="0" err="1"/>
                  <a:t>also</a:t>
                </a:r>
                <a:r>
                  <a:rPr lang="it-IT" sz="1600" dirty="0"/>
                  <a:t> handle non-</a:t>
                </a:r>
                <a:r>
                  <a:rPr lang="it-IT" sz="1600" dirty="0" err="1"/>
                  <a:t>separable</a:t>
                </a:r>
                <a:r>
                  <a:rPr lang="it-IT" sz="1600" dirty="0"/>
                  <a:t> points by </a:t>
                </a:r>
                <a:r>
                  <a:rPr lang="it-IT" sz="1600" dirty="0" err="1"/>
                  <a:t>introducing</a:t>
                </a:r>
                <a:r>
                  <a:rPr lang="it-IT" sz="1600" dirty="0"/>
                  <a:t> </a:t>
                </a:r>
                <a:r>
                  <a:rPr lang="it-IT" sz="1600" b="1" i="1" dirty="0" err="1"/>
                  <a:t>slack</a:t>
                </a:r>
                <a:r>
                  <a:rPr lang="it-IT" sz="1600" b="1" i="1" dirty="0"/>
                  <a:t>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1600" b="1" i="1" dirty="0"/>
                  <a:t> </a:t>
                </a:r>
                <a:r>
                  <a:rPr lang="it-IT" sz="1600" dirty="0"/>
                  <a:t>in the </a:t>
                </a:r>
                <a:r>
                  <a:rPr lang="it-IT" sz="1600" dirty="0" err="1"/>
                  <a:t>primal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formulation</a:t>
                </a:r>
                <a:r>
                  <a:rPr lang="it-IT" sz="1600" i="1" dirty="0"/>
                  <a:t> :</a:t>
                </a:r>
              </a:p>
              <a:p>
                <a:endParaRPr lang="it-IT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1" i="1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</m:t>
                        </m:r>
                        <m:r>
                          <a:rPr lang="it-IT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it-IT" sz="1600" i="1" dirty="0"/>
              </a:p>
              <a:p>
                <a:endParaRPr lang="it-IT" sz="1600" i="1" dirty="0"/>
              </a:p>
              <a:p>
                <a:r>
                  <a:rPr lang="it-IT" sz="1600" dirty="0"/>
                  <a:t>The </a:t>
                </a:r>
                <a:r>
                  <a:rPr lang="it-IT" sz="1600" dirty="0" err="1"/>
                  <a:t>slack</a:t>
                </a:r>
                <a:r>
                  <a:rPr lang="it-IT" sz="1600" dirty="0"/>
                  <a:t> </a:t>
                </a:r>
                <a:r>
                  <a:rPr lang="it-IT" sz="1600" dirty="0" err="1"/>
                  <a:t>variable</a:t>
                </a:r>
                <a:r>
                  <a:rPr lang="it-IT" sz="1600" dirty="0"/>
                  <a:t> indicate </a:t>
                </a:r>
                <a:r>
                  <a:rPr lang="it-IT" sz="1600" dirty="0" err="1"/>
                  <a:t>how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much</a:t>
                </a:r>
                <a:r>
                  <a:rPr lang="it-IT" sz="1600" dirty="0"/>
                  <a:t> the point </a:t>
                </a:r>
                <a:r>
                  <a:rPr lang="it-IT" sz="1600" dirty="0" err="1"/>
                  <a:t>violates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separability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condition</a:t>
                </a:r>
                <a:r>
                  <a:rPr lang="it-IT" sz="1600" dirty="0"/>
                  <a:t>.</a:t>
                </a:r>
              </a:p>
              <a:p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 err="1"/>
                  <a:t>We</a:t>
                </a:r>
                <a:r>
                  <a:rPr lang="it-IT" sz="1600" dirty="0"/>
                  <a:t> can </a:t>
                </a:r>
                <a:r>
                  <a:rPr lang="it-IT" sz="1600" dirty="0" err="1"/>
                  <a:t>distinguish</a:t>
                </a:r>
                <a:r>
                  <a:rPr lang="it-IT" sz="1600" dirty="0"/>
                  <a:t> 3 </a:t>
                </a:r>
                <a:r>
                  <a:rPr lang="it-IT" sz="1600" dirty="0" err="1"/>
                  <a:t>types</a:t>
                </a:r>
                <a:r>
                  <a:rPr lang="it-IT" sz="1600" dirty="0"/>
                  <a:t> of point:</a:t>
                </a:r>
              </a:p>
              <a:p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if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/>
                  <a:t> = 0, the point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least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600" i="1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b="1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away</a:t>
                </a:r>
                <a:r>
                  <a:rPr lang="it-IT" sz="1600" dirty="0"/>
                  <a:t> from the </a:t>
                </a:r>
                <a:r>
                  <a:rPr lang="it-IT" sz="1600" dirty="0" err="1"/>
                  <a:t>hyperplane</a:t>
                </a: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if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0≤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≤1,</m:t>
                    </m:r>
                  </m:oMath>
                </a14:m>
                <a:r>
                  <a:rPr lang="it-IT" sz="1600" dirty="0"/>
                  <a:t> the point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within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margin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still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correctly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classified</a:t>
                </a: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if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≥1</m:t>
                    </m:r>
                  </m:oMath>
                </a14:m>
                <a:r>
                  <a:rPr lang="it-IT" sz="1600" dirty="0"/>
                  <a:t>, the point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missclassified</a:t>
                </a:r>
                <a:r>
                  <a:rPr lang="it-IT" sz="1600" dirty="0"/>
                  <a:t> and </a:t>
                </a:r>
                <a:r>
                  <a:rPr lang="it-IT" sz="1600" dirty="0" err="1"/>
                  <a:t>appear</a:t>
                </a:r>
                <a:r>
                  <a:rPr lang="it-IT" sz="1600" dirty="0"/>
                  <a:t> on the </a:t>
                </a:r>
                <a:r>
                  <a:rPr lang="it-IT" sz="1600" dirty="0" err="1"/>
                  <a:t>wrong</a:t>
                </a:r>
                <a:r>
                  <a:rPr lang="it-IT" sz="1600" dirty="0"/>
                  <a:t> side of the </a:t>
                </a:r>
                <a:r>
                  <a:rPr lang="it-IT" sz="1600" dirty="0" err="1"/>
                  <a:t>margin</a:t>
                </a: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1"/>
                <a:ext cx="11165841" cy="4735079"/>
              </a:xfrm>
              <a:prstGeom prst="rect">
                <a:avLst/>
              </a:prstGeom>
              <a:blipFill>
                <a:blip r:embed="rId2"/>
                <a:stretch>
                  <a:fillRect l="-273" t="-3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ACA5005-7545-4858-B4C6-4F3E1F6F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4785" r="5621" b="5778"/>
          <a:stretch/>
        </p:blipFill>
        <p:spPr>
          <a:xfrm>
            <a:off x="7978505" y="2229999"/>
            <a:ext cx="3874587" cy="367066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NON-SEPARABLE POINTS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487E825-6497-44EA-9EE6-ADB508F22444}"/>
              </a:ext>
            </a:extLst>
          </p:cNvPr>
          <p:cNvSpPr/>
          <p:nvPr/>
        </p:nvSpPr>
        <p:spPr>
          <a:xfrm rot="2778633">
            <a:off x="9678750" y="3422698"/>
            <a:ext cx="2720220" cy="4239132"/>
          </a:xfrm>
          <a:custGeom>
            <a:avLst/>
            <a:gdLst>
              <a:gd name="connsiteX0" fmla="*/ 0 w 1544026"/>
              <a:gd name="connsiteY0" fmla="*/ 0 h 3134542"/>
              <a:gd name="connsiteX1" fmla="*/ 1544026 w 1544026"/>
              <a:gd name="connsiteY1" fmla="*/ 0 h 3134542"/>
              <a:gd name="connsiteX2" fmla="*/ 1544026 w 1544026"/>
              <a:gd name="connsiteY2" fmla="*/ 3134542 h 3134542"/>
              <a:gd name="connsiteX3" fmla="*/ 0 w 1544026"/>
              <a:gd name="connsiteY3" fmla="*/ 3134542 h 3134542"/>
              <a:gd name="connsiteX4" fmla="*/ 0 w 1544026"/>
              <a:gd name="connsiteY4" fmla="*/ 0 h 3134542"/>
              <a:gd name="connsiteX0" fmla="*/ 0 w 2955902"/>
              <a:gd name="connsiteY0" fmla="*/ 0 h 3134542"/>
              <a:gd name="connsiteX1" fmla="*/ 1544026 w 2955902"/>
              <a:gd name="connsiteY1" fmla="*/ 0 h 3134542"/>
              <a:gd name="connsiteX2" fmla="*/ 2955895 w 2955902"/>
              <a:gd name="connsiteY2" fmla="*/ 1577767 h 3134542"/>
              <a:gd name="connsiteX3" fmla="*/ 1544026 w 2955902"/>
              <a:gd name="connsiteY3" fmla="*/ 3134542 h 3134542"/>
              <a:gd name="connsiteX4" fmla="*/ 0 w 2955902"/>
              <a:gd name="connsiteY4" fmla="*/ 3134542 h 3134542"/>
              <a:gd name="connsiteX5" fmla="*/ 0 w 2955902"/>
              <a:gd name="connsiteY5" fmla="*/ 0 h 3134542"/>
              <a:gd name="connsiteX0" fmla="*/ 0 w 2955902"/>
              <a:gd name="connsiteY0" fmla="*/ 0 h 3541845"/>
              <a:gd name="connsiteX1" fmla="*/ 1544026 w 2955902"/>
              <a:gd name="connsiteY1" fmla="*/ 0 h 3541845"/>
              <a:gd name="connsiteX2" fmla="*/ 2955895 w 2955902"/>
              <a:gd name="connsiteY2" fmla="*/ 1577767 h 3541845"/>
              <a:gd name="connsiteX3" fmla="*/ 567824 w 2955902"/>
              <a:gd name="connsiteY3" fmla="*/ 3541845 h 3541845"/>
              <a:gd name="connsiteX4" fmla="*/ 0 w 2955902"/>
              <a:gd name="connsiteY4" fmla="*/ 3134542 h 3541845"/>
              <a:gd name="connsiteX5" fmla="*/ 0 w 2955902"/>
              <a:gd name="connsiteY5" fmla="*/ 0 h 3541845"/>
              <a:gd name="connsiteX0" fmla="*/ 0 w 2955902"/>
              <a:gd name="connsiteY0" fmla="*/ 0 h 3541845"/>
              <a:gd name="connsiteX1" fmla="*/ 1544026 w 2955902"/>
              <a:gd name="connsiteY1" fmla="*/ 0 h 3541845"/>
              <a:gd name="connsiteX2" fmla="*/ 2955895 w 2955902"/>
              <a:gd name="connsiteY2" fmla="*/ 1577767 h 3541845"/>
              <a:gd name="connsiteX3" fmla="*/ 567824 w 2955902"/>
              <a:gd name="connsiteY3" fmla="*/ 3541845 h 3541845"/>
              <a:gd name="connsiteX4" fmla="*/ 0 w 2955902"/>
              <a:gd name="connsiteY4" fmla="*/ 3134542 h 3541845"/>
              <a:gd name="connsiteX5" fmla="*/ 0 w 2955902"/>
              <a:gd name="connsiteY5" fmla="*/ 0 h 3541845"/>
              <a:gd name="connsiteX0" fmla="*/ 0 w 2673941"/>
              <a:gd name="connsiteY0" fmla="*/ 0 h 3541845"/>
              <a:gd name="connsiteX1" fmla="*/ 1544026 w 2673941"/>
              <a:gd name="connsiteY1" fmla="*/ 0 h 3541845"/>
              <a:gd name="connsiteX2" fmla="*/ 2673932 w 2673941"/>
              <a:gd name="connsiteY2" fmla="*/ 1368635 h 3541845"/>
              <a:gd name="connsiteX3" fmla="*/ 567824 w 2673941"/>
              <a:gd name="connsiteY3" fmla="*/ 3541845 h 3541845"/>
              <a:gd name="connsiteX4" fmla="*/ 0 w 2673941"/>
              <a:gd name="connsiteY4" fmla="*/ 3134542 h 3541845"/>
              <a:gd name="connsiteX5" fmla="*/ 0 w 2673941"/>
              <a:gd name="connsiteY5" fmla="*/ 0 h 3541845"/>
              <a:gd name="connsiteX0" fmla="*/ 0 w 2673941"/>
              <a:gd name="connsiteY0" fmla="*/ 0 h 3541845"/>
              <a:gd name="connsiteX1" fmla="*/ 1544026 w 2673941"/>
              <a:gd name="connsiteY1" fmla="*/ 0 h 3541845"/>
              <a:gd name="connsiteX2" fmla="*/ 2673932 w 2673941"/>
              <a:gd name="connsiteY2" fmla="*/ 1368635 h 3541845"/>
              <a:gd name="connsiteX3" fmla="*/ 567824 w 2673941"/>
              <a:gd name="connsiteY3" fmla="*/ 3541845 h 3541845"/>
              <a:gd name="connsiteX4" fmla="*/ 0 w 2673941"/>
              <a:gd name="connsiteY4" fmla="*/ 3134542 h 3541845"/>
              <a:gd name="connsiteX5" fmla="*/ 0 w 2673941"/>
              <a:gd name="connsiteY5" fmla="*/ 0 h 3541845"/>
              <a:gd name="connsiteX0" fmla="*/ 0 w 2704019"/>
              <a:gd name="connsiteY0" fmla="*/ 0 h 3541845"/>
              <a:gd name="connsiteX1" fmla="*/ 1544026 w 2704019"/>
              <a:gd name="connsiteY1" fmla="*/ 0 h 3541845"/>
              <a:gd name="connsiteX2" fmla="*/ 2704010 w 2704019"/>
              <a:gd name="connsiteY2" fmla="*/ 1337150 h 3541845"/>
              <a:gd name="connsiteX3" fmla="*/ 567824 w 2704019"/>
              <a:gd name="connsiteY3" fmla="*/ 3541845 h 3541845"/>
              <a:gd name="connsiteX4" fmla="*/ 0 w 2704019"/>
              <a:gd name="connsiteY4" fmla="*/ 3134542 h 3541845"/>
              <a:gd name="connsiteX5" fmla="*/ 0 w 2704019"/>
              <a:gd name="connsiteY5" fmla="*/ 0 h 3541845"/>
              <a:gd name="connsiteX0" fmla="*/ 0 w 2704019"/>
              <a:gd name="connsiteY0" fmla="*/ 697287 h 4239132"/>
              <a:gd name="connsiteX1" fmla="*/ 763421 w 2704019"/>
              <a:gd name="connsiteY1" fmla="*/ 0 h 4239132"/>
              <a:gd name="connsiteX2" fmla="*/ 1544026 w 2704019"/>
              <a:gd name="connsiteY2" fmla="*/ 697287 h 4239132"/>
              <a:gd name="connsiteX3" fmla="*/ 2704010 w 2704019"/>
              <a:gd name="connsiteY3" fmla="*/ 2034437 h 4239132"/>
              <a:gd name="connsiteX4" fmla="*/ 567824 w 2704019"/>
              <a:gd name="connsiteY4" fmla="*/ 4239132 h 4239132"/>
              <a:gd name="connsiteX5" fmla="*/ 0 w 2704019"/>
              <a:gd name="connsiteY5" fmla="*/ 3831829 h 4239132"/>
              <a:gd name="connsiteX6" fmla="*/ 0 w 2704019"/>
              <a:gd name="connsiteY6" fmla="*/ 697287 h 4239132"/>
              <a:gd name="connsiteX0" fmla="*/ 0 w 2704019"/>
              <a:gd name="connsiteY0" fmla="*/ 697287 h 4239132"/>
              <a:gd name="connsiteX1" fmla="*/ 763421 w 2704019"/>
              <a:gd name="connsiteY1" fmla="*/ 0 h 4239132"/>
              <a:gd name="connsiteX2" fmla="*/ 1544026 w 2704019"/>
              <a:gd name="connsiteY2" fmla="*/ 697287 h 4239132"/>
              <a:gd name="connsiteX3" fmla="*/ 2704010 w 2704019"/>
              <a:gd name="connsiteY3" fmla="*/ 2034437 h 4239132"/>
              <a:gd name="connsiteX4" fmla="*/ 1024911 w 2704019"/>
              <a:gd name="connsiteY4" fmla="*/ 3801616 h 4239132"/>
              <a:gd name="connsiteX5" fmla="*/ 567824 w 2704019"/>
              <a:gd name="connsiteY5" fmla="*/ 4239132 h 4239132"/>
              <a:gd name="connsiteX6" fmla="*/ 0 w 2704019"/>
              <a:gd name="connsiteY6" fmla="*/ 3831829 h 4239132"/>
              <a:gd name="connsiteX7" fmla="*/ 0 w 2704019"/>
              <a:gd name="connsiteY7" fmla="*/ 697287 h 4239132"/>
              <a:gd name="connsiteX0" fmla="*/ 0 w 2608513"/>
              <a:gd name="connsiteY0" fmla="*/ 697287 h 4239132"/>
              <a:gd name="connsiteX1" fmla="*/ 763421 w 2608513"/>
              <a:gd name="connsiteY1" fmla="*/ 0 h 4239132"/>
              <a:gd name="connsiteX2" fmla="*/ 1544026 w 2608513"/>
              <a:gd name="connsiteY2" fmla="*/ 697287 h 4239132"/>
              <a:gd name="connsiteX3" fmla="*/ 2608503 w 2608513"/>
              <a:gd name="connsiteY3" fmla="*/ 1943203 h 4239132"/>
              <a:gd name="connsiteX4" fmla="*/ 1024911 w 2608513"/>
              <a:gd name="connsiteY4" fmla="*/ 3801616 h 4239132"/>
              <a:gd name="connsiteX5" fmla="*/ 567824 w 2608513"/>
              <a:gd name="connsiteY5" fmla="*/ 4239132 h 4239132"/>
              <a:gd name="connsiteX6" fmla="*/ 0 w 2608513"/>
              <a:gd name="connsiteY6" fmla="*/ 3831829 h 4239132"/>
              <a:gd name="connsiteX7" fmla="*/ 0 w 2608513"/>
              <a:gd name="connsiteY7" fmla="*/ 697287 h 4239132"/>
              <a:gd name="connsiteX0" fmla="*/ 0 w 2618675"/>
              <a:gd name="connsiteY0" fmla="*/ 697287 h 4239132"/>
              <a:gd name="connsiteX1" fmla="*/ 763421 w 2618675"/>
              <a:gd name="connsiteY1" fmla="*/ 0 h 4239132"/>
              <a:gd name="connsiteX2" fmla="*/ 1544026 w 2618675"/>
              <a:gd name="connsiteY2" fmla="*/ 697287 h 4239132"/>
              <a:gd name="connsiteX3" fmla="*/ 1647046 w 2618675"/>
              <a:gd name="connsiteY3" fmla="*/ 841089 h 4239132"/>
              <a:gd name="connsiteX4" fmla="*/ 2608503 w 2618675"/>
              <a:gd name="connsiteY4" fmla="*/ 1943203 h 4239132"/>
              <a:gd name="connsiteX5" fmla="*/ 1024911 w 2618675"/>
              <a:gd name="connsiteY5" fmla="*/ 3801616 h 4239132"/>
              <a:gd name="connsiteX6" fmla="*/ 567824 w 2618675"/>
              <a:gd name="connsiteY6" fmla="*/ 4239132 h 4239132"/>
              <a:gd name="connsiteX7" fmla="*/ 0 w 2618675"/>
              <a:gd name="connsiteY7" fmla="*/ 3831829 h 4239132"/>
              <a:gd name="connsiteX8" fmla="*/ 0 w 2618675"/>
              <a:gd name="connsiteY8" fmla="*/ 697287 h 4239132"/>
              <a:gd name="connsiteX0" fmla="*/ 0 w 2685804"/>
              <a:gd name="connsiteY0" fmla="*/ 697287 h 4239132"/>
              <a:gd name="connsiteX1" fmla="*/ 763421 w 2685804"/>
              <a:gd name="connsiteY1" fmla="*/ 0 h 4239132"/>
              <a:gd name="connsiteX2" fmla="*/ 1544026 w 2685804"/>
              <a:gd name="connsiteY2" fmla="*/ 697287 h 4239132"/>
              <a:gd name="connsiteX3" fmla="*/ 1647046 w 2685804"/>
              <a:gd name="connsiteY3" fmla="*/ 841089 h 4239132"/>
              <a:gd name="connsiteX4" fmla="*/ 2359670 w 2685804"/>
              <a:gd name="connsiteY4" fmla="*/ 1521836 h 4239132"/>
              <a:gd name="connsiteX5" fmla="*/ 2608503 w 2685804"/>
              <a:gd name="connsiteY5" fmla="*/ 1943203 h 4239132"/>
              <a:gd name="connsiteX6" fmla="*/ 1024911 w 2685804"/>
              <a:gd name="connsiteY6" fmla="*/ 3801616 h 4239132"/>
              <a:gd name="connsiteX7" fmla="*/ 567824 w 2685804"/>
              <a:gd name="connsiteY7" fmla="*/ 4239132 h 4239132"/>
              <a:gd name="connsiteX8" fmla="*/ 0 w 2685804"/>
              <a:gd name="connsiteY8" fmla="*/ 3831829 h 4239132"/>
              <a:gd name="connsiteX9" fmla="*/ 0 w 2685804"/>
              <a:gd name="connsiteY9" fmla="*/ 697287 h 4239132"/>
              <a:gd name="connsiteX0" fmla="*/ 0 w 2754828"/>
              <a:gd name="connsiteY0" fmla="*/ 697287 h 4239132"/>
              <a:gd name="connsiteX1" fmla="*/ 763421 w 2754828"/>
              <a:gd name="connsiteY1" fmla="*/ 0 h 4239132"/>
              <a:gd name="connsiteX2" fmla="*/ 1544026 w 2754828"/>
              <a:gd name="connsiteY2" fmla="*/ 697287 h 4239132"/>
              <a:gd name="connsiteX3" fmla="*/ 1647046 w 2754828"/>
              <a:gd name="connsiteY3" fmla="*/ 841089 h 4239132"/>
              <a:gd name="connsiteX4" fmla="*/ 2359670 w 2754828"/>
              <a:gd name="connsiteY4" fmla="*/ 1521836 h 4239132"/>
              <a:gd name="connsiteX5" fmla="*/ 2653207 w 2754828"/>
              <a:gd name="connsiteY5" fmla="*/ 1788193 h 4239132"/>
              <a:gd name="connsiteX6" fmla="*/ 2608503 w 2754828"/>
              <a:gd name="connsiteY6" fmla="*/ 1943203 h 4239132"/>
              <a:gd name="connsiteX7" fmla="*/ 1024911 w 2754828"/>
              <a:gd name="connsiteY7" fmla="*/ 3801616 h 4239132"/>
              <a:gd name="connsiteX8" fmla="*/ 567824 w 2754828"/>
              <a:gd name="connsiteY8" fmla="*/ 4239132 h 4239132"/>
              <a:gd name="connsiteX9" fmla="*/ 0 w 2754828"/>
              <a:gd name="connsiteY9" fmla="*/ 3831829 h 4239132"/>
              <a:gd name="connsiteX10" fmla="*/ 0 w 2754828"/>
              <a:gd name="connsiteY10" fmla="*/ 697287 h 4239132"/>
              <a:gd name="connsiteX0" fmla="*/ 0 w 2795052"/>
              <a:gd name="connsiteY0" fmla="*/ 697287 h 4239132"/>
              <a:gd name="connsiteX1" fmla="*/ 763421 w 2795052"/>
              <a:gd name="connsiteY1" fmla="*/ 0 h 4239132"/>
              <a:gd name="connsiteX2" fmla="*/ 1544026 w 2795052"/>
              <a:gd name="connsiteY2" fmla="*/ 697287 h 4239132"/>
              <a:gd name="connsiteX3" fmla="*/ 1647046 w 2795052"/>
              <a:gd name="connsiteY3" fmla="*/ 841089 h 4239132"/>
              <a:gd name="connsiteX4" fmla="*/ 2359670 w 2795052"/>
              <a:gd name="connsiteY4" fmla="*/ 1521836 h 4239132"/>
              <a:gd name="connsiteX5" fmla="*/ 2653207 w 2795052"/>
              <a:gd name="connsiteY5" fmla="*/ 1788193 h 4239132"/>
              <a:gd name="connsiteX6" fmla="*/ 2667276 w 2795052"/>
              <a:gd name="connsiteY6" fmla="*/ 1999347 h 4239132"/>
              <a:gd name="connsiteX7" fmla="*/ 1024911 w 2795052"/>
              <a:gd name="connsiteY7" fmla="*/ 3801616 h 4239132"/>
              <a:gd name="connsiteX8" fmla="*/ 567824 w 2795052"/>
              <a:gd name="connsiteY8" fmla="*/ 4239132 h 4239132"/>
              <a:gd name="connsiteX9" fmla="*/ 0 w 2795052"/>
              <a:gd name="connsiteY9" fmla="*/ 3831829 h 4239132"/>
              <a:gd name="connsiteX10" fmla="*/ 0 w 2795052"/>
              <a:gd name="connsiteY10" fmla="*/ 697287 h 4239132"/>
              <a:gd name="connsiteX0" fmla="*/ 0 w 2704442"/>
              <a:gd name="connsiteY0" fmla="*/ 697287 h 4239132"/>
              <a:gd name="connsiteX1" fmla="*/ 763421 w 2704442"/>
              <a:gd name="connsiteY1" fmla="*/ 0 h 4239132"/>
              <a:gd name="connsiteX2" fmla="*/ 1544026 w 2704442"/>
              <a:gd name="connsiteY2" fmla="*/ 697287 h 4239132"/>
              <a:gd name="connsiteX3" fmla="*/ 1647046 w 2704442"/>
              <a:gd name="connsiteY3" fmla="*/ 841089 h 4239132"/>
              <a:gd name="connsiteX4" fmla="*/ 2359670 w 2704442"/>
              <a:gd name="connsiteY4" fmla="*/ 1521836 h 4239132"/>
              <a:gd name="connsiteX5" fmla="*/ 2653207 w 2704442"/>
              <a:gd name="connsiteY5" fmla="*/ 1788193 h 4239132"/>
              <a:gd name="connsiteX6" fmla="*/ 2667276 w 2704442"/>
              <a:gd name="connsiteY6" fmla="*/ 1999347 h 4239132"/>
              <a:gd name="connsiteX7" fmla="*/ 2190559 w 2704442"/>
              <a:gd name="connsiteY7" fmla="*/ 2610804 h 4239132"/>
              <a:gd name="connsiteX8" fmla="*/ 1024911 w 2704442"/>
              <a:gd name="connsiteY8" fmla="*/ 3801616 h 4239132"/>
              <a:gd name="connsiteX9" fmla="*/ 567824 w 2704442"/>
              <a:gd name="connsiteY9" fmla="*/ 4239132 h 4239132"/>
              <a:gd name="connsiteX10" fmla="*/ 0 w 2704442"/>
              <a:gd name="connsiteY10" fmla="*/ 3831829 h 4239132"/>
              <a:gd name="connsiteX11" fmla="*/ 0 w 2704442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647046 w 2720220"/>
              <a:gd name="connsiteY3" fmla="*/ 841089 h 4239132"/>
              <a:gd name="connsiteX4" fmla="*/ 2359670 w 2720220"/>
              <a:gd name="connsiteY4" fmla="*/ 1521836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647046 w 2720220"/>
              <a:gd name="connsiteY3" fmla="*/ 841089 h 4239132"/>
              <a:gd name="connsiteX4" fmla="*/ 2366688 w 2720220"/>
              <a:gd name="connsiteY4" fmla="*/ 1514489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705162 w 2720220"/>
              <a:gd name="connsiteY3" fmla="*/ 868504 h 4239132"/>
              <a:gd name="connsiteX4" fmla="*/ 2366688 w 2720220"/>
              <a:gd name="connsiteY4" fmla="*/ 1514489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0220" h="4239132">
                <a:moveTo>
                  <a:pt x="0" y="697287"/>
                </a:moveTo>
                <a:cubicBezTo>
                  <a:pt x="246871" y="693447"/>
                  <a:pt x="516550" y="3840"/>
                  <a:pt x="763421" y="0"/>
                </a:cubicBezTo>
                <a:lnTo>
                  <a:pt x="1544026" y="697287"/>
                </a:lnTo>
                <a:cubicBezTo>
                  <a:pt x="1702919" y="874331"/>
                  <a:pt x="1527749" y="660851"/>
                  <a:pt x="1705162" y="868504"/>
                </a:cubicBezTo>
                <a:cubicBezTo>
                  <a:pt x="1840610" y="984382"/>
                  <a:pt x="2206445" y="1330803"/>
                  <a:pt x="2366688" y="1514489"/>
                </a:cubicBezTo>
                <a:cubicBezTo>
                  <a:pt x="2537616" y="1656696"/>
                  <a:pt x="2611735" y="1717965"/>
                  <a:pt x="2653207" y="1788193"/>
                </a:cubicBezTo>
                <a:cubicBezTo>
                  <a:pt x="2694679" y="1858421"/>
                  <a:pt x="2759077" y="1876281"/>
                  <a:pt x="2689316" y="2020401"/>
                </a:cubicBezTo>
                <a:cubicBezTo>
                  <a:pt x="2619555" y="2164521"/>
                  <a:pt x="2464287" y="2310426"/>
                  <a:pt x="2190559" y="2610804"/>
                </a:cubicBezTo>
                <a:cubicBezTo>
                  <a:pt x="1916831" y="2911182"/>
                  <a:pt x="1302713" y="3537246"/>
                  <a:pt x="1024911" y="3801616"/>
                </a:cubicBezTo>
                <a:cubicBezTo>
                  <a:pt x="747109" y="4065986"/>
                  <a:pt x="739593" y="4223296"/>
                  <a:pt x="567824" y="4239132"/>
                </a:cubicBezTo>
                <a:lnTo>
                  <a:pt x="0" y="3831829"/>
                </a:lnTo>
                <a:lnTo>
                  <a:pt x="0" y="697287"/>
                </a:lnTo>
                <a:close/>
              </a:path>
            </a:pathLst>
          </a:custGeom>
          <a:gradFill flip="none" rotWithShape="1">
            <a:gsLst>
              <a:gs pos="1000">
                <a:srgbClr val="FF7070">
                  <a:tint val="66000"/>
                  <a:satMod val="160000"/>
                  <a:alpha val="0"/>
                </a:srgbClr>
              </a:gs>
              <a:gs pos="100000">
                <a:srgbClr val="FF707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1F743C1-2808-4BA5-9787-5ECCCAB666C2}"/>
              </a:ext>
            </a:extLst>
          </p:cNvPr>
          <p:cNvSpPr/>
          <p:nvPr/>
        </p:nvSpPr>
        <p:spPr>
          <a:xfrm rot="2772033">
            <a:off x="9462928" y="2868295"/>
            <a:ext cx="573476" cy="3135008"/>
          </a:xfrm>
          <a:prstGeom prst="rect">
            <a:avLst/>
          </a:prstGeom>
          <a:gradFill flip="none" rotWithShape="1">
            <a:gsLst>
              <a:gs pos="15000">
                <a:srgbClr val="FFE6A7">
                  <a:alpha val="49000"/>
                </a:srgbClr>
              </a:gs>
              <a:gs pos="62000">
                <a:srgbClr val="FFC000">
                  <a:tint val="23500"/>
                  <a:satMod val="160000"/>
                  <a:alpha val="56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9">
            <a:extLst>
              <a:ext uri="{FF2B5EF4-FFF2-40B4-BE49-F238E27FC236}">
                <a16:creationId xmlns:a16="http://schemas.microsoft.com/office/drawing/2014/main" id="{D1EEF6E7-749D-4CC6-AABA-0AE36B61C0A1}"/>
              </a:ext>
            </a:extLst>
          </p:cNvPr>
          <p:cNvSpPr/>
          <p:nvPr/>
        </p:nvSpPr>
        <p:spPr>
          <a:xfrm rot="13587020">
            <a:off x="7345927" y="838629"/>
            <a:ext cx="2651945" cy="4701747"/>
          </a:xfrm>
          <a:custGeom>
            <a:avLst/>
            <a:gdLst>
              <a:gd name="connsiteX0" fmla="*/ 0 w 1544026"/>
              <a:gd name="connsiteY0" fmla="*/ 0 h 3134542"/>
              <a:gd name="connsiteX1" fmla="*/ 1544026 w 1544026"/>
              <a:gd name="connsiteY1" fmla="*/ 0 h 3134542"/>
              <a:gd name="connsiteX2" fmla="*/ 1544026 w 1544026"/>
              <a:gd name="connsiteY2" fmla="*/ 3134542 h 3134542"/>
              <a:gd name="connsiteX3" fmla="*/ 0 w 1544026"/>
              <a:gd name="connsiteY3" fmla="*/ 3134542 h 3134542"/>
              <a:gd name="connsiteX4" fmla="*/ 0 w 1544026"/>
              <a:gd name="connsiteY4" fmla="*/ 0 h 3134542"/>
              <a:gd name="connsiteX0" fmla="*/ 0 w 2955902"/>
              <a:gd name="connsiteY0" fmla="*/ 0 h 3134542"/>
              <a:gd name="connsiteX1" fmla="*/ 1544026 w 2955902"/>
              <a:gd name="connsiteY1" fmla="*/ 0 h 3134542"/>
              <a:gd name="connsiteX2" fmla="*/ 2955895 w 2955902"/>
              <a:gd name="connsiteY2" fmla="*/ 1577767 h 3134542"/>
              <a:gd name="connsiteX3" fmla="*/ 1544026 w 2955902"/>
              <a:gd name="connsiteY3" fmla="*/ 3134542 h 3134542"/>
              <a:gd name="connsiteX4" fmla="*/ 0 w 2955902"/>
              <a:gd name="connsiteY4" fmla="*/ 3134542 h 3134542"/>
              <a:gd name="connsiteX5" fmla="*/ 0 w 2955902"/>
              <a:gd name="connsiteY5" fmla="*/ 0 h 3134542"/>
              <a:gd name="connsiteX0" fmla="*/ 0 w 2955902"/>
              <a:gd name="connsiteY0" fmla="*/ 0 h 3541845"/>
              <a:gd name="connsiteX1" fmla="*/ 1544026 w 2955902"/>
              <a:gd name="connsiteY1" fmla="*/ 0 h 3541845"/>
              <a:gd name="connsiteX2" fmla="*/ 2955895 w 2955902"/>
              <a:gd name="connsiteY2" fmla="*/ 1577767 h 3541845"/>
              <a:gd name="connsiteX3" fmla="*/ 567824 w 2955902"/>
              <a:gd name="connsiteY3" fmla="*/ 3541845 h 3541845"/>
              <a:gd name="connsiteX4" fmla="*/ 0 w 2955902"/>
              <a:gd name="connsiteY4" fmla="*/ 3134542 h 3541845"/>
              <a:gd name="connsiteX5" fmla="*/ 0 w 2955902"/>
              <a:gd name="connsiteY5" fmla="*/ 0 h 3541845"/>
              <a:gd name="connsiteX0" fmla="*/ 0 w 2955902"/>
              <a:gd name="connsiteY0" fmla="*/ 0 h 3541845"/>
              <a:gd name="connsiteX1" fmla="*/ 1544026 w 2955902"/>
              <a:gd name="connsiteY1" fmla="*/ 0 h 3541845"/>
              <a:gd name="connsiteX2" fmla="*/ 2955895 w 2955902"/>
              <a:gd name="connsiteY2" fmla="*/ 1577767 h 3541845"/>
              <a:gd name="connsiteX3" fmla="*/ 567824 w 2955902"/>
              <a:gd name="connsiteY3" fmla="*/ 3541845 h 3541845"/>
              <a:gd name="connsiteX4" fmla="*/ 0 w 2955902"/>
              <a:gd name="connsiteY4" fmla="*/ 3134542 h 3541845"/>
              <a:gd name="connsiteX5" fmla="*/ 0 w 2955902"/>
              <a:gd name="connsiteY5" fmla="*/ 0 h 3541845"/>
              <a:gd name="connsiteX0" fmla="*/ 0 w 2673941"/>
              <a:gd name="connsiteY0" fmla="*/ 0 h 3541845"/>
              <a:gd name="connsiteX1" fmla="*/ 1544026 w 2673941"/>
              <a:gd name="connsiteY1" fmla="*/ 0 h 3541845"/>
              <a:gd name="connsiteX2" fmla="*/ 2673932 w 2673941"/>
              <a:gd name="connsiteY2" fmla="*/ 1368635 h 3541845"/>
              <a:gd name="connsiteX3" fmla="*/ 567824 w 2673941"/>
              <a:gd name="connsiteY3" fmla="*/ 3541845 h 3541845"/>
              <a:gd name="connsiteX4" fmla="*/ 0 w 2673941"/>
              <a:gd name="connsiteY4" fmla="*/ 3134542 h 3541845"/>
              <a:gd name="connsiteX5" fmla="*/ 0 w 2673941"/>
              <a:gd name="connsiteY5" fmla="*/ 0 h 3541845"/>
              <a:gd name="connsiteX0" fmla="*/ 0 w 2673941"/>
              <a:gd name="connsiteY0" fmla="*/ 0 h 3541845"/>
              <a:gd name="connsiteX1" fmla="*/ 1544026 w 2673941"/>
              <a:gd name="connsiteY1" fmla="*/ 0 h 3541845"/>
              <a:gd name="connsiteX2" fmla="*/ 2673932 w 2673941"/>
              <a:gd name="connsiteY2" fmla="*/ 1368635 h 3541845"/>
              <a:gd name="connsiteX3" fmla="*/ 567824 w 2673941"/>
              <a:gd name="connsiteY3" fmla="*/ 3541845 h 3541845"/>
              <a:gd name="connsiteX4" fmla="*/ 0 w 2673941"/>
              <a:gd name="connsiteY4" fmla="*/ 3134542 h 3541845"/>
              <a:gd name="connsiteX5" fmla="*/ 0 w 2673941"/>
              <a:gd name="connsiteY5" fmla="*/ 0 h 3541845"/>
              <a:gd name="connsiteX0" fmla="*/ 0 w 2704019"/>
              <a:gd name="connsiteY0" fmla="*/ 0 h 3541845"/>
              <a:gd name="connsiteX1" fmla="*/ 1544026 w 2704019"/>
              <a:gd name="connsiteY1" fmla="*/ 0 h 3541845"/>
              <a:gd name="connsiteX2" fmla="*/ 2704010 w 2704019"/>
              <a:gd name="connsiteY2" fmla="*/ 1337150 h 3541845"/>
              <a:gd name="connsiteX3" fmla="*/ 567824 w 2704019"/>
              <a:gd name="connsiteY3" fmla="*/ 3541845 h 3541845"/>
              <a:gd name="connsiteX4" fmla="*/ 0 w 2704019"/>
              <a:gd name="connsiteY4" fmla="*/ 3134542 h 3541845"/>
              <a:gd name="connsiteX5" fmla="*/ 0 w 2704019"/>
              <a:gd name="connsiteY5" fmla="*/ 0 h 3541845"/>
              <a:gd name="connsiteX0" fmla="*/ 0 w 2704019"/>
              <a:gd name="connsiteY0" fmla="*/ 697287 h 4239132"/>
              <a:gd name="connsiteX1" fmla="*/ 763421 w 2704019"/>
              <a:gd name="connsiteY1" fmla="*/ 0 h 4239132"/>
              <a:gd name="connsiteX2" fmla="*/ 1544026 w 2704019"/>
              <a:gd name="connsiteY2" fmla="*/ 697287 h 4239132"/>
              <a:gd name="connsiteX3" fmla="*/ 2704010 w 2704019"/>
              <a:gd name="connsiteY3" fmla="*/ 2034437 h 4239132"/>
              <a:gd name="connsiteX4" fmla="*/ 567824 w 2704019"/>
              <a:gd name="connsiteY4" fmla="*/ 4239132 h 4239132"/>
              <a:gd name="connsiteX5" fmla="*/ 0 w 2704019"/>
              <a:gd name="connsiteY5" fmla="*/ 3831829 h 4239132"/>
              <a:gd name="connsiteX6" fmla="*/ 0 w 2704019"/>
              <a:gd name="connsiteY6" fmla="*/ 697287 h 4239132"/>
              <a:gd name="connsiteX0" fmla="*/ 0 w 2704019"/>
              <a:gd name="connsiteY0" fmla="*/ 697287 h 4239132"/>
              <a:gd name="connsiteX1" fmla="*/ 763421 w 2704019"/>
              <a:gd name="connsiteY1" fmla="*/ 0 h 4239132"/>
              <a:gd name="connsiteX2" fmla="*/ 1544026 w 2704019"/>
              <a:gd name="connsiteY2" fmla="*/ 697287 h 4239132"/>
              <a:gd name="connsiteX3" fmla="*/ 2704010 w 2704019"/>
              <a:gd name="connsiteY3" fmla="*/ 2034437 h 4239132"/>
              <a:gd name="connsiteX4" fmla="*/ 1024911 w 2704019"/>
              <a:gd name="connsiteY4" fmla="*/ 3801616 h 4239132"/>
              <a:gd name="connsiteX5" fmla="*/ 567824 w 2704019"/>
              <a:gd name="connsiteY5" fmla="*/ 4239132 h 4239132"/>
              <a:gd name="connsiteX6" fmla="*/ 0 w 2704019"/>
              <a:gd name="connsiteY6" fmla="*/ 3831829 h 4239132"/>
              <a:gd name="connsiteX7" fmla="*/ 0 w 2704019"/>
              <a:gd name="connsiteY7" fmla="*/ 697287 h 4239132"/>
              <a:gd name="connsiteX0" fmla="*/ 0 w 2608513"/>
              <a:gd name="connsiteY0" fmla="*/ 697287 h 4239132"/>
              <a:gd name="connsiteX1" fmla="*/ 763421 w 2608513"/>
              <a:gd name="connsiteY1" fmla="*/ 0 h 4239132"/>
              <a:gd name="connsiteX2" fmla="*/ 1544026 w 2608513"/>
              <a:gd name="connsiteY2" fmla="*/ 697287 h 4239132"/>
              <a:gd name="connsiteX3" fmla="*/ 2608503 w 2608513"/>
              <a:gd name="connsiteY3" fmla="*/ 1943203 h 4239132"/>
              <a:gd name="connsiteX4" fmla="*/ 1024911 w 2608513"/>
              <a:gd name="connsiteY4" fmla="*/ 3801616 h 4239132"/>
              <a:gd name="connsiteX5" fmla="*/ 567824 w 2608513"/>
              <a:gd name="connsiteY5" fmla="*/ 4239132 h 4239132"/>
              <a:gd name="connsiteX6" fmla="*/ 0 w 2608513"/>
              <a:gd name="connsiteY6" fmla="*/ 3831829 h 4239132"/>
              <a:gd name="connsiteX7" fmla="*/ 0 w 2608513"/>
              <a:gd name="connsiteY7" fmla="*/ 697287 h 4239132"/>
              <a:gd name="connsiteX0" fmla="*/ 0 w 2618675"/>
              <a:gd name="connsiteY0" fmla="*/ 697287 h 4239132"/>
              <a:gd name="connsiteX1" fmla="*/ 763421 w 2618675"/>
              <a:gd name="connsiteY1" fmla="*/ 0 h 4239132"/>
              <a:gd name="connsiteX2" fmla="*/ 1544026 w 2618675"/>
              <a:gd name="connsiteY2" fmla="*/ 697287 h 4239132"/>
              <a:gd name="connsiteX3" fmla="*/ 1647046 w 2618675"/>
              <a:gd name="connsiteY3" fmla="*/ 841089 h 4239132"/>
              <a:gd name="connsiteX4" fmla="*/ 2608503 w 2618675"/>
              <a:gd name="connsiteY4" fmla="*/ 1943203 h 4239132"/>
              <a:gd name="connsiteX5" fmla="*/ 1024911 w 2618675"/>
              <a:gd name="connsiteY5" fmla="*/ 3801616 h 4239132"/>
              <a:gd name="connsiteX6" fmla="*/ 567824 w 2618675"/>
              <a:gd name="connsiteY6" fmla="*/ 4239132 h 4239132"/>
              <a:gd name="connsiteX7" fmla="*/ 0 w 2618675"/>
              <a:gd name="connsiteY7" fmla="*/ 3831829 h 4239132"/>
              <a:gd name="connsiteX8" fmla="*/ 0 w 2618675"/>
              <a:gd name="connsiteY8" fmla="*/ 697287 h 4239132"/>
              <a:gd name="connsiteX0" fmla="*/ 0 w 2685804"/>
              <a:gd name="connsiteY0" fmla="*/ 697287 h 4239132"/>
              <a:gd name="connsiteX1" fmla="*/ 763421 w 2685804"/>
              <a:gd name="connsiteY1" fmla="*/ 0 h 4239132"/>
              <a:gd name="connsiteX2" fmla="*/ 1544026 w 2685804"/>
              <a:gd name="connsiteY2" fmla="*/ 697287 h 4239132"/>
              <a:gd name="connsiteX3" fmla="*/ 1647046 w 2685804"/>
              <a:gd name="connsiteY3" fmla="*/ 841089 h 4239132"/>
              <a:gd name="connsiteX4" fmla="*/ 2359670 w 2685804"/>
              <a:gd name="connsiteY4" fmla="*/ 1521836 h 4239132"/>
              <a:gd name="connsiteX5" fmla="*/ 2608503 w 2685804"/>
              <a:gd name="connsiteY5" fmla="*/ 1943203 h 4239132"/>
              <a:gd name="connsiteX6" fmla="*/ 1024911 w 2685804"/>
              <a:gd name="connsiteY6" fmla="*/ 3801616 h 4239132"/>
              <a:gd name="connsiteX7" fmla="*/ 567824 w 2685804"/>
              <a:gd name="connsiteY7" fmla="*/ 4239132 h 4239132"/>
              <a:gd name="connsiteX8" fmla="*/ 0 w 2685804"/>
              <a:gd name="connsiteY8" fmla="*/ 3831829 h 4239132"/>
              <a:gd name="connsiteX9" fmla="*/ 0 w 2685804"/>
              <a:gd name="connsiteY9" fmla="*/ 697287 h 4239132"/>
              <a:gd name="connsiteX0" fmla="*/ 0 w 2754828"/>
              <a:gd name="connsiteY0" fmla="*/ 697287 h 4239132"/>
              <a:gd name="connsiteX1" fmla="*/ 763421 w 2754828"/>
              <a:gd name="connsiteY1" fmla="*/ 0 h 4239132"/>
              <a:gd name="connsiteX2" fmla="*/ 1544026 w 2754828"/>
              <a:gd name="connsiteY2" fmla="*/ 697287 h 4239132"/>
              <a:gd name="connsiteX3" fmla="*/ 1647046 w 2754828"/>
              <a:gd name="connsiteY3" fmla="*/ 841089 h 4239132"/>
              <a:gd name="connsiteX4" fmla="*/ 2359670 w 2754828"/>
              <a:gd name="connsiteY4" fmla="*/ 1521836 h 4239132"/>
              <a:gd name="connsiteX5" fmla="*/ 2653207 w 2754828"/>
              <a:gd name="connsiteY5" fmla="*/ 1788193 h 4239132"/>
              <a:gd name="connsiteX6" fmla="*/ 2608503 w 2754828"/>
              <a:gd name="connsiteY6" fmla="*/ 1943203 h 4239132"/>
              <a:gd name="connsiteX7" fmla="*/ 1024911 w 2754828"/>
              <a:gd name="connsiteY7" fmla="*/ 3801616 h 4239132"/>
              <a:gd name="connsiteX8" fmla="*/ 567824 w 2754828"/>
              <a:gd name="connsiteY8" fmla="*/ 4239132 h 4239132"/>
              <a:gd name="connsiteX9" fmla="*/ 0 w 2754828"/>
              <a:gd name="connsiteY9" fmla="*/ 3831829 h 4239132"/>
              <a:gd name="connsiteX10" fmla="*/ 0 w 2754828"/>
              <a:gd name="connsiteY10" fmla="*/ 697287 h 4239132"/>
              <a:gd name="connsiteX0" fmla="*/ 0 w 2795052"/>
              <a:gd name="connsiteY0" fmla="*/ 697287 h 4239132"/>
              <a:gd name="connsiteX1" fmla="*/ 763421 w 2795052"/>
              <a:gd name="connsiteY1" fmla="*/ 0 h 4239132"/>
              <a:gd name="connsiteX2" fmla="*/ 1544026 w 2795052"/>
              <a:gd name="connsiteY2" fmla="*/ 697287 h 4239132"/>
              <a:gd name="connsiteX3" fmla="*/ 1647046 w 2795052"/>
              <a:gd name="connsiteY3" fmla="*/ 841089 h 4239132"/>
              <a:gd name="connsiteX4" fmla="*/ 2359670 w 2795052"/>
              <a:gd name="connsiteY4" fmla="*/ 1521836 h 4239132"/>
              <a:gd name="connsiteX5" fmla="*/ 2653207 w 2795052"/>
              <a:gd name="connsiteY5" fmla="*/ 1788193 h 4239132"/>
              <a:gd name="connsiteX6" fmla="*/ 2667276 w 2795052"/>
              <a:gd name="connsiteY6" fmla="*/ 1999347 h 4239132"/>
              <a:gd name="connsiteX7" fmla="*/ 1024911 w 2795052"/>
              <a:gd name="connsiteY7" fmla="*/ 3801616 h 4239132"/>
              <a:gd name="connsiteX8" fmla="*/ 567824 w 2795052"/>
              <a:gd name="connsiteY8" fmla="*/ 4239132 h 4239132"/>
              <a:gd name="connsiteX9" fmla="*/ 0 w 2795052"/>
              <a:gd name="connsiteY9" fmla="*/ 3831829 h 4239132"/>
              <a:gd name="connsiteX10" fmla="*/ 0 w 2795052"/>
              <a:gd name="connsiteY10" fmla="*/ 697287 h 4239132"/>
              <a:gd name="connsiteX0" fmla="*/ 0 w 2704442"/>
              <a:gd name="connsiteY0" fmla="*/ 697287 h 4239132"/>
              <a:gd name="connsiteX1" fmla="*/ 763421 w 2704442"/>
              <a:gd name="connsiteY1" fmla="*/ 0 h 4239132"/>
              <a:gd name="connsiteX2" fmla="*/ 1544026 w 2704442"/>
              <a:gd name="connsiteY2" fmla="*/ 697287 h 4239132"/>
              <a:gd name="connsiteX3" fmla="*/ 1647046 w 2704442"/>
              <a:gd name="connsiteY3" fmla="*/ 841089 h 4239132"/>
              <a:gd name="connsiteX4" fmla="*/ 2359670 w 2704442"/>
              <a:gd name="connsiteY4" fmla="*/ 1521836 h 4239132"/>
              <a:gd name="connsiteX5" fmla="*/ 2653207 w 2704442"/>
              <a:gd name="connsiteY5" fmla="*/ 1788193 h 4239132"/>
              <a:gd name="connsiteX6" fmla="*/ 2667276 w 2704442"/>
              <a:gd name="connsiteY6" fmla="*/ 1999347 h 4239132"/>
              <a:gd name="connsiteX7" fmla="*/ 2190559 w 2704442"/>
              <a:gd name="connsiteY7" fmla="*/ 2610804 h 4239132"/>
              <a:gd name="connsiteX8" fmla="*/ 1024911 w 2704442"/>
              <a:gd name="connsiteY8" fmla="*/ 3801616 h 4239132"/>
              <a:gd name="connsiteX9" fmla="*/ 567824 w 2704442"/>
              <a:gd name="connsiteY9" fmla="*/ 4239132 h 4239132"/>
              <a:gd name="connsiteX10" fmla="*/ 0 w 2704442"/>
              <a:gd name="connsiteY10" fmla="*/ 3831829 h 4239132"/>
              <a:gd name="connsiteX11" fmla="*/ 0 w 2704442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647046 w 2720220"/>
              <a:gd name="connsiteY3" fmla="*/ 841089 h 4239132"/>
              <a:gd name="connsiteX4" fmla="*/ 2359670 w 2720220"/>
              <a:gd name="connsiteY4" fmla="*/ 1521836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647046 w 2720220"/>
              <a:gd name="connsiteY3" fmla="*/ 841089 h 4239132"/>
              <a:gd name="connsiteX4" fmla="*/ 2366688 w 2720220"/>
              <a:gd name="connsiteY4" fmla="*/ 1514489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  <a:gd name="connsiteX0" fmla="*/ 0 w 2720220"/>
              <a:gd name="connsiteY0" fmla="*/ 697287 h 4239132"/>
              <a:gd name="connsiteX1" fmla="*/ 763421 w 2720220"/>
              <a:gd name="connsiteY1" fmla="*/ 0 h 4239132"/>
              <a:gd name="connsiteX2" fmla="*/ 1544026 w 2720220"/>
              <a:gd name="connsiteY2" fmla="*/ 697287 h 4239132"/>
              <a:gd name="connsiteX3" fmla="*/ 1705162 w 2720220"/>
              <a:gd name="connsiteY3" fmla="*/ 868504 h 4239132"/>
              <a:gd name="connsiteX4" fmla="*/ 2366688 w 2720220"/>
              <a:gd name="connsiteY4" fmla="*/ 1514489 h 4239132"/>
              <a:gd name="connsiteX5" fmla="*/ 2653207 w 2720220"/>
              <a:gd name="connsiteY5" fmla="*/ 1788193 h 4239132"/>
              <a:gd name="connsiteX6" fmla="*/ 2689316 w 2720220"/>
              <a:gd name="connsiteY6" fmla="*/ 2020401 h 4239132"/>
              <a:gd name="connsiteX7" fmla="*/ 2190559 w 2720220"/>
              <a:gd name="connsiteY7" fmla="*/ 2610804 h 4239132"/>
              <a:gd name="connsiteX8" fmla="*/ 1024911 w 2720220"/>
              <a:gd name="connsiteY8" fmla="*/ 3801616 h 4239132"/>
              <a:gd name="connsiteX9" fmla="*/ 567824 w 2720220"/>
              <a:gd name="connsiteY9" fmla="*/ 4239132 h 4239132"/>
              <a:gd name="connsiteX10" fmla="*/ 0 w 2720220"/>
              <a:gd name="connsiteY10" fmla="*/ 3831829 h 4239132"/>
              <a:gd name="connsiteX11" fmla="*/ 0 w 2720220"/>
              <a:gd name="connsiteY11" fmla="*/ 697287 h 4239132"/>
              <a:gd name="connsiteX0" fmla="*/ 0 w 2658361"/>
              <a:gd name="connsiteY0" fmla="*/ 697287 h 4239132"/>
              <a:gd name="connsiteX1" fmla="*/ 763421 w 2658361"/>
              <a:gd name="connsiteY1" fmla="*/ 0 h 4239132"/>
              <a:gd name="connsiteX2" fmla="*/ 1544026 w 2658361"/>
              <a:gd name="connsiteY2" fmla="*/ 697287 h 4239132"/>
              <a:gd name="connsiteX3" fmla="*/ 1705162 w 2658361"/>
              <a:gd name="connsiteY3" fmla="*/ 868504 h 4239132"/>
              <a:gd name="connsiteX4" fmla="*/ 2366688 w 2658361"/>
              <a:gd name="connsiteY4" fmla="*/ 1514489 h 4239132"/>
              <a:gd name="connsiteX5" fmla="*/ 2653207 w 2658361"/>
              <a:gd name="connsiteY5" fmla="*/ 1788193 h 4239132"/>
              <a:gd name="connsiteX6" fmla="*/ 2404586 w 2658361"/>
              <a:gd name="connsiteY6" fmla="*/ 2128221 h 4239132"/>
              <a:gd name="connsiteX7" fmla="*/ 2190559 w 2658361"/>
              <a:gd name="connsiteY7" fmla="*/ 2610804 h 4239132"/>
              <a:gd name="connsiteX8" fmla="*/ 1024911 w 2658361"/>
              <a:gd name="connsiteY8" fmla="*/ 3801616 h 4239132"/>
              <a:gd name="connsiteX9" fmla="*/ 567824 w 2658361"/>
              <a:gd name="connsiteY9" fmla="*/ 4239132 h 4239132"/>
              <a:gd name="connsiteX10" fmla="*/ 0 w 2658361"/>
              <a:gd name="connsiteY10" fmla="*/ 3831829 h 4239132"/>
              <a:gd name="connsiteX11" fmla="*/ 0 w 2658361"/>
              <a:gd name="connsiteY11" fmla="*/ 697287 h 4239132"/>
              <a:gd name="connsiteX0" fmla="*/ 0 w 2417649"/>
              <a:gd name="connsiteY0" fmla="*/ 697287 h 4239132"/>
              <a:gd name="connsiteX1" fmla="*/ 763421 w 2417649"/>
              <a:gd name="connsiteY1" fmla="*/ 0 h 4239132"/>
              <a:gd name="connsiteX2" fmla="*/ 1544026 w 2417649"/>
              <a:gd name="connsiteY2" fmla="*/ 697287 h 4239132"/>
              <a:gd name="connsiteX3" fmla="*/ 1705162 w 2417649"/>
              <a:gd name="connsiteY3" fmla="*/ 868504 h 4239132"/>
              <a:gd name="connsiteX4" fmla="*/ 2366688 w 2417649"/>
              <a:gd name="connsiteY4" fmla="*/ 1514489 h 4239132"/>
              <a:gd name="connsiteX5" fmla="*/ 2202474 w 2417649"/>
              <a:gd name="connsiteY5" fmla="*/ 1584010 h 4239132"/>
              <a:gd name="connsiteX6" fmla="*/ 2404586 w 2417649"/>
              <a:gd name="connsiteY6" fmla="*/ 2128221 h 4239132"/>
              <a:gd name="connsiteX7" fmla="*/ 2190559 w 2417649"/>
              <a:gd name="connsiteY7" fmla="*/ 2610804 h 4239132"/>
              <a:gd name="connsiteX8" fmla="*/ 1024911 w 2417649"/>
              <a:gd name="connsiteY8" fmla="*/ 3801616 h 4239132"/>
              <a:gd name="connsiteX9" fmla="*/ 567824 w 2417649"/>
              <a:gd name="connsiteY9" fmla="*/ 4239132 h 4239132"/>
              <a:gd name="connsiteX10" fmla="*/ 0 w 2417649"/>
              <a:gd name="connsiteY10" fmla="*/ 3831829 h 4239132"/>
              <a:gd name="connsiteX11" fmla="*/ 0 w 2417649"/>
              <a:gd name="connsiteY11" fmla="*/ 697287 h 4239132"/>
              <a:gd name="connsiteX0" fmla="*/ 0 w 2417649"/>
              <a:gd name="connsiteY0" fmla="*/ 697287 h 4239132"/>
              <a:gd name="connsiteX1" fmla="*/ 763421 w 2417649"/>
              <a:gd name="connsiteY1" fmla="*/ 0 h 4239132"/>
              <a:gd name="connsiteX2" fmla="*/ 1544026 w 2417649"/>
              <a:gd name="connsiteY2" fmla="*/ 697287 h 4239132"/>
              <a:gd name="connsiteX3" fmla="*/ 1705162 w 2417649"/>
              <a:gd name="connsiteY3" fmla="*/ 868504 h 4239132"/>
              <a:gd name="connsiteX4" fmla="*/ 2288140 w 2417649"/>
              <a:gd name="connsiteY4" fmla="*/ 682843 h 4239132"/>
              <a:gd name="connsiteX5" fmla="*/ 2202474 w 2417649"/>
              <a:gd name="connsiteY5" fmla="*/ 1584010 h 4239132"/>
              <a:gd name="connsiteX6" fmla="*/ 2404586 w 2417649"/>
              <a:gd name="connsiteY6" fmla="*/ 2128221 h 4239132"/>
              <a:gd name="connsiteX7" fmla="*/ 2190559 w 2417649"/>
              <a:gd name="connsiteY7" fmla="*/ 2610804 h 4239132"/>
              <a:gd name="connsiteX8" fmla="*/ 1024911 w 2417649"/>
              <a:gd name="connsiteY8" fmla="*/ 3801616 h 4239132"/>
              <a:gd name="connsiteX9" fmla="*/ 567824 w 2417649"/>
              <a:gd name="connsiteY9" fmla="*/ 4239132 h 4239132"/>
              <a:gd name="connsiteX10" fmla="*/ 0 w 2417649"/>
              <a:gd name="connsiteY10" fmla="*/ 3831829 h 4239132"/>
              <a:gd name="connsiteX11" fmla="*/ 0 w 2417649"/>
              <a:gd name="connsiteY11" fmla="*/ 697287 h 4239132"/>
              <a:gd name="connsiteX0" fmla="*/ 0 w 2584472"/>
              <a:gd name="connsiteY0" fmla="*/ 697287 h 4239132"/>
              <a:gd name="connsiteX1" fmla="*/ 763421 w 2584472"/>
              <a:gd name="connsiteY1" fmla="*/ 0 h 4239132"/>
              <a:gd name="connsiteX2" fmla="*/ 1544026 w 2584472"/>
              <a:gd name="connsiteY2" fmla="*/ 697287 h 4239132"/>
              <a:gd name="connsiteX3" fmla="*/ 1705162 w 2584472"/>
              <a:gd name="connsiteY3" fmla="*/ 868504 h 4239132"/>
              <a:gd name="connsiteX4" fmla="*/ 2288140 w 2584472"/>
              <a:gd name="connsiteY4" fmla="*/ 682843 h 4239132"/>
              <a:gd name="connsiteX5" fmla="*/ 2577114 w 2584472"/>
              <a:gd name="connsiteY5" fmla="*/ 1337370 h 4239132"/>
              <a:gd name="connsiteX6" fmla="*/ 2404586 w 2584472"/>
              <a:gd name="connsiteY6" fmla="*/ 2128221 h 4239132"/>
              <a:gd name="connsiteX7" fmla="*/ 2190559 w 2584472"/>
              <a:gd name="connsiteY7" fmla="*/ 2610804 h 4239132"/>
              <a:gd name="connsiteX8" fmla="*/ 1024911 w 2584472"/>
              <a:gd name="connsiteY8" fmla="*/ 3801616 h 4239132"/>
              <a:gd name="connsiteX9" fmla="*/ 567824 w 2584472"/>
              <a:gd name="connsiteY9" fmla="*/ 4239132 h 4239132"/>
              <a:gd name="connsiteX10" fmla="*/ 0 w 2584472"/>
              <a:gd name="connsiteY10" fmla="*/ 3831829 h 4239132"/>
              <a:gd name="connsiteX11" fmla="*/ 0 w 2584472"/>
              <a:gd name="connsiteY11" fmla="*/ 697287 h 4239132"/>
              <a:gd name="connsiteX0" fmla="*/ 0 w 2591004"/>
              <a:gd name="connsiteY0" fmla="*/ 697287 h 4239132"/>
              <a:gd name="connsiteX1" fmla="*/ 763421 w 2591004"/>
              <a:gd name="connsiteY1" fmla="*/ 0 h 4239132"/>
              <a:gd name="connsiteX2" fmla="*/ 1544026 w 2591004"/>
              <a:gd name="connsiteY2" fmla="*/ 697287 h 4239132"/>
              <a:gd name="connsiteX3" fmla="*/ 1705162 w 2591004"/>
              <a:gd name="connsiteY3" fmla="*/ 868504 h 4239132"/>
              <a:gd name="connsiteX4" fmla="*/ 2288140 w 2591004"/>
              <a:gd name="connsiteY4" fmla="*/ 682843 h 4239132"/>
              <a:gd name="connsiteX5" fmla="*/ 2577114 w 2591004"/>
              <a:gd name="connsiteY5" fmla="*/ 1337370 h 4239132"/>
              <a:gd name="connsiteX6" fmla="*/ 2490769 w 2591004"/>
              <a:gd name="connsiteY6" fmla="*/ 2126038 h 4239132"/>
              <a:gd name="connsiteX7" fmla="*/ 2190559 w 2591004"/>
              <a:gd name="connsiteY7" fmla="*/ 2610804 h 4239132"/>
              <a:gd name="connsiteX8" fmla="*/ 1024911 w 2591004"/>
              <a:gd name="connsiteY8" fmla="*/ 3801616 h 4239132"/>
              <a:gd name="connsiteX9" fmla="*/ 567824 w 2591004"/>
              <a:gd name="connsiteY9" fmla="*/ 4239132 h 4239132"/>
              <a:gd name="connsiteX10" fmla="*/ 0 w 2591004"/>
              <a:gd name="connsiteY10" fmla="*/ 3831829 h 4239132"/>
              <a:gd name="connsiteX11" fmla="*/ 0 w 2591004"/>
              <a:gd name="connsiteY11" fmla="*/ 697287 h 4239132"/>
              <a:gd name="connsiteX0" fmla="*/ 0 w 2591004"/>
              <a:gd name="connsiteY0" fmla="*/ 697287 h 4239132"/>
              <a:gd name="connsiteX1" fmla="*/ 763421 w 2591004"/>
              <a:gd name="connsiteY1" fmla="*/ 0 h 4239132"/>
              <a:gd name="connsiteX2" fmla="*/ 1544026 w 2591004"/>
              <a:gd name="connsiteY2" fmla="*/ 697287 h 4239132"/>
              <a:gd name="connsiteX3" fmla="*/ 1705162 w 2591004"/>
              <a:gd name="connsiteY3" fmla="*/ 868504 h 4239132"/>
              <a:gd name="connsiteX4" fmla="*/ 2288140 w 2591004"/>
              <a:gd name="connsiteY4" fmla="*/ 682843 h 4239132"/>
              <a:gd name="connsiteX5" fmla="*/ 2577114 w 2591004"/>
              <a:gd name="connsiteY5" fmla="*/ 1337370 h 4239132"/>
              <a:gd name="connsiteX6" fmla="*/ 2490769 w 2591004"/>
              <a:gd name="connsiteY6" fmla="*/ 2126038 h 4239132"/>
              <a:gd name="connsiteX7" fmla="*/ 2310107 w 2591004"/>
              <a:gd name="connsiteY7" fmla="*/ 3074900 h 4239132"/>
              <a:gd name="connsiteX8" fmla="*/ 1024911 w 2591004"/>
              <a:gd name="connsiteY8" fmla="*/ 3801616 h 4239132"/>
              <a:gd name="connsiteX9" fmla="*/ 567824 w 2591004"/>
              <a:gd name="connsiteY9" fmla="*/ 4239132 h 4239132"/>
              <a:gd name="connsiteX10" fmla="*/ 0 w 2591004"/>
              <a:gd name="connsiteY10" fmla="*/ 3831829 h 4239132"/>
              <a:gd name="connsiteX11" fmla="*/ 0 w 2591004"/>
              <a:gd name="connsiteY11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544026 w 2651945"/>
              <a:gd name="connsiteY2" fmla="*/ 697287 h 4239132"/>
              <a:gd name="connsiteX3" fmla="*/ 1705162 w 2651945"/>
              <a:gd name="connsiteY3" fmla="*/ 868504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310107 w 2651945"/>
              <a:gd name="connsiteY7" fmla="*/ 3074900 h 4239132"/>
              <a:gd name="connsiteX8" fmla="*/ 1024911 w 2651945"/>
              <a:gd name="connsiteY8" fmla="*/ 3801616 h 4239132"/>
              <a:gd name="connsiteX9" fmla="*/ 567824 w 2651945"/>
              <a:gd name="connsiteY9" fmla="*/ 4239132 h 4239132"/>
              <a:gd name="connsiteX10" fmla="*/ 0 w 2651945"/>
              <a:gd name="connsiteY10" fmla="*/ 3831829 h 4239132"/>
              <a:gd name="connsiteX11" fmla="*/ 0 w 2651945"/>
              <a:gd name="connsiteY11" fmla="*/ 697287 h 4239132"/>
              <a:gd name="connsiteX0" fmla="*/ 0 w 2651945"/>
              <a:gd name="connsiteY0" fmla="*/ 697287 h 4281641"/>
              <a:gd name="connsiteX1" fmla="*/ 763421 w 2651945"/>
              <a:gd name="connsiteY1" fmla="*/ 0 h 4281641"/>
              <a:gd name="connsiteX2" fmla="*/ 1544026 w 2651945"/>
              <a:gd name="connsiteY2" fmla="*/ 697287 h 4281641"/>
              <a:gd name="connsiteX3" fmla="*/ 1705162 w 2651945"/>
              <a:gd name="connsiteY3" fmla="*/ 868504 h 4281641"/>
              <a:gd name="connsiteX4" fmla="*/ 2288140 w 2651945"/>
              <a:gd name="connsiteY4" fmla="*/ 682843 h 4281641"/>
              <a:gd name="connsiteX5" fmla="*/ 2577114 w 2651945"/>
              <a:gd name="connsiteY5" fmla="*/ 1337370 h 4281641"/>
              <a:gd name="connsiteX6" fmla="*/ 2623317 w 2651945"/>
              <a:gd name="connsiteY6" fmla="*/ 2252040 h 4281641"/>
              <a:gd name="connsiteX7" fmla="*/ 2310107 w 2651945"/>
              <a:gd name="connsiteY7" fmla="*/ 3074900 h 4281641"/>
              <a:gd name="connsiteX8" fmla="*/ 1507645 w 2651945"/>
              <a:gd name="connsiteY8" fmla="*/ 4134347 h 4281641"/>
              <a:gd name="connsiteX9" fmla="*/ 567824 w 2651945"/>
              <a:gd name="connsiteY9" fmla="*/ 4239132 h 4281641"/>
              <a:gd name="connsiteX10" fmla="*/ 0 w 2651945"/>
              <a:gd name="connsiteY10" fmla="*/ 3831829 h 4281641"/>
              <a:gd name="connsiteX11" fmla="*/ 0 w 2651945"/>
              <a:gd name="connsiteY11" fmla="*/ 697287 h 4281641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544026 w 2651945"/>
              <a:gd name="connsiteY2" fmla="*/ 697287 h 4239132"/>
              <a:gd name="connsiteX3" fmla="*/ 1705162 w 2651945"/>
              <a:gd name="connsiteY3" fmla="*/ 868504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310107 w 2651945"/>
              <a:gd name="connsiteY7" fmla="*/ 3074900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544026 w 2651945"/>
              <a:gd name="connsiteY2" fmla="*/ 697287 h 4239132"/>
              <a:gd name="connsiteX3" fmla="*/ 1705162 w 2651945"/>
              <a:gd name="connsiteY3" fmla="*/ 868504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429835 w 2651945"/>
              <a:gd name="connsiteY7" fmla="*/ 2978444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544026 w 2651945"/>
              <a:gd name="connsiteY2" fmla="*/ 697287 h 4239132"/>
              <a:gd name="connsiteX3" fmla="*/ 1849708 w 2651945"/>
              <a:gd name="connsiteY3" fmla="*/ 333043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429835 w 2651945"/>
              <a:gd name="connsiteY7" fmla="*/ 2978444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377388 w 2651945"/>
              <a:gd name="connsiteY2" fmla="*/ 76280 h 4239132"/>
              <a:gd name="connsiteX3" fmla="*/ 1849708 w 2651945"/>
              <a:gd name="connsiteY3" fmla="*/ 333043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429835 w 2651945"/>
              <a:gd name="connsiteY7" fmla="*/ 2978444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377388 w 2651945"/>
              <a:gd name="connsiteY2" fmla="*/ 76280 h 4239132"/>
              <a:gd name="connsiteX3" fmla="*/ 1849708 w 2651945"/>
              <a:gd name="connsiteY3" fmla="*/ 333043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429835 w 2651945"/>
              <a:gd name="connsiteY7" fmla="*/ 2978444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697287 h 4239132"/>
              <a:gd name="connsiteX1" fmla="*/ 763421 w 2651945"/>
              <a:gd name="connsiteY1" fmla="*/ 0 h 4239132"/>
              <a:gd name="connsiteX2" fmla="*/ 1377388 w 2651945"/>
              <a:gd name="connsiteY2" fmla="*/ 76280 h 4239132"/>
              <a:gd name="connsiteX3" fmla="*/ 1951709 w 2651945"/>
              <a:gd name="connsiteY3" fmla="*/ 387954 h 4239132"/>
              <a:gd name="connsiteX4" fmla="*/ 2288140 w 2651945"/>
              <a:gd name="connsiteY4" fmla="*/ 682843 h 4239132"/>
              <a:gd name="connsiteX5" fmla="*/ 2577114 w 2651945"/>
              <a:gd name="connsiteY5" fmla="*/ 1337370 h 4239132"/>
              <a:gd name="connsiteX6" fmla="*/ 2623317 w 2651945"/>
              <a:gd name="connsiteY6" fmla="*/ 2252040 h 4239132"/>
              <a:gd name="connsiteX7" fmla="*/ 2429835 w 2651945"/>
              <a:gd name="connsiteY7" fmla="*/ 2978444 h 4239132"/>
              <a:gd name="connsiteX8" fmla="*/ 2161549 w 2651945"/>
              <a:gd name="connsiteY8" fmla="*/ 3490358 h 4239132"/>
              <a:gd name="connsiteX9" fmla="*/ 1507645 w 2651945"/>
              <a:gd name="connsiteY9" fmla="*/ 4134347 h 4239132"/>
              <a:gd name="connsiteX10" fmla="*/ 567824 w 2651945"/>
              <a:gd name="connsiteY10" fmla="*/ 4239132 h 4239132"/>
              <a:gd name="connsiteX11" fmla="*/ 0 w 2651945"/>
              <a:gd name="connsiteY11" fmla="*/ 3831829 h 4239132"/>
              <a:gd name="connsiteX12" fmla="*/ 0 w 2651945"/>
              <a:gd name="connsiteY12" fmla="*/ 697287 h 4239132"/>
              <a:gd name="connsiteX0" fmla="*/ 0 w 2651945"/>
              <a:gd name="connsiteY0" fmla="*/ 715562 h 4257407"/>
              <a:gd name="connsiteX1" fmla="*/ 564614 w 2651945"/>
              <a:gd name="connsiteY1" fmla="*/ 42050 h 4257407"/>
              <a:gd name="connsiteX2" fmla="*/ 763421 w 2651945"/>
              <a:gd name="connsiteY2" fmla="*/ 18275 h 4257407"/>
              <a:gd name="connsiteX3" fmla="*/ 1377388 w 2651945"/>
              <a:gd name="connsiteY3" fmla="*/ 94555 h 4257407"/>
              <a:gd name="connsiteX4" fmla="*/ 1951709 w 2651945"/>
              <a:gd name="connsiteY4" fmla="*/ 406229 h 4257407"/>
              <a:gd name="connsiteX5" fmla="*/ 2288140 w 2651945"/>
              <a:gd name="connsiteY5" fmla="*/ 701118 h 4257407"/>
              <a:gd name="connsiteX6" fmla="*/ 2577114 w 2651945"/>
              <a:gd name="connsiteY6" fmla="*/ 1355645 h 4257407"/>
              <a:gd name="connsiteX7" fmla="*/ 2623317 w 2651945"/>
              <a:gd name="connsiteY7" fmla="*/ 2270315 h 4257407"/>
              <a:gd name="connsiteX8" fmla="*/ 2429835 w 2651945"/>
              <a:gd name="connsiteY8" fmla="*/ 2996719 h 4257407"/>
              <a:gd name="connsiteX9" fmla="*/ 2161549 w 2651945"/>
              <a:gd name="connsiteY9" fmla="*/ 3508633 h 4257407"/>
              <a:gd name="connsiteX10" fmla="*/ 1507645 w 2651945"/>
              <a:gd name="connsiteY10" fmla="*/ 4152622 h 4257407"/>
              <a:gd name="connsiteX11" fmla="*/ 567824 w 2651945"/>
              <a:gd name="connsiteY11" fmla="*/ 4257407 h 4257407"/>
              <a:gd name="connsiteX12" fmla="*/ 0 w 2651945"/>
              <a:gd name="connsiteY12" fmla="*/ 3850104 h 4257407"/>
              <a:gd name="connsiteX13" fmla="*/ 0 w 2651945"/>
              <a:gd name="connsiteY13" fmla="*/ 715562 h 4257407"/>
              <a:gd name="connsiteX0" fmla="*/ 0 w 2651945"/>
              <a:gd name="connsiteY0" fmla="*/ 697287 h 4239132"/>
              <a:gd name="connsiteX1" fmla="*/ 640069 w 2651945"/>
              <a:gd name="connsiteY1" fmla="*/ 165594 h 4239132"/>
              <a:gd name="connsiteX2" fmla="*/ 763421 w 2651945"/>
              <a:gd name="connsiteY2" fmla="*/ 0 h 4239132"/>
              <a:gd name="connsiteX3" fmla="*/ 1377388 w 2651945"/>
              <a:gd name="connsiteY3" fmla="*/ 76280 h 4239132"/>
              <a:gd name="connsiteX4" fmla="*/ 1951709 w 2651945"/>
              <a:gd name="connsiteY4" fmla="*/ 387954 h 4239132"/>
              <a:gd name="connsiteX5" fmla="*/ 2288140 w 2651945"/>
              <a:gd name="connsiteY5" fmla="*/ 682843 h 4239132"/>
              <a:gd name="connsiteX6" fmla="*/ 2577114 w 2651945"/>
              <a:gd name="connsiteY6" fmla="*/ 1337370 h 4239132"/>
              <a:gd name="connsiteX7" fmla="*/ 2623317 w 2651945"/>
              <a:gd name="connsiteY7" fmla="*/ 2252040 h 4239132"/>
              <a:gd name="connsiteX8" fmla="*/ 2429835 w 2651945"/>
              <a:gd name="connsiteY8" fmla="*/ 2978444 h 4239132"/>
              <a:gd name="connsiteX9" fmla="*/ 2161549 w 2651945"/>
              <a:gd name="connsiteY9" fmla="*/ 3490358 h 4239132"/>
              <a:gd name="connsiteX10" fmla="*/ 1507645 w 2651945"/>
              <a:gd name="connsiteY10" fmla="*/ 4134347 h 4239132"/>
              <a:gd name="connsiteX11" fmla="*/ 567824 w 2651945"/>
              <a:gd name="connsiteY11" fmla="*/ 4239132 h 4239132"/>
              <a:gd name="connsiteX12" fmla="*/ 0 w 2651945"/>
              <a:gd name="connsiteY12" fmla="*/ 3831829 h 4239132"/>
              <a:gd name="connsiteX13" fmla="*/ 0 w 2651945"/>
              <a:gd name="connsiteY13" fmla="*/ 697287 h 4239132"/>
              <a:gd name="connsiteX0" fmla="*/ 0 w 2651945"/>
              <a:gd name="connsiteY0" fmla="*/ 639014 h 4180859"/>
              <a:gd name="connsiteX1" fmla="*/ 640069 w 2651945"/>
              <a:gd name="connsiteY1" fmla="*/ 107321 h 4180859"/>
              <a:gd name="connsiteX2" fmla="*/ 1016425 w 2651945"/>
              <a:gd name="connsiteY2" fmla="*/ 0 h 4180859"/>
              <a:gd name="connsiteX3" fmla="*/ 1377388 w 2651945"/>
              <a:gd name="connsiteY3" fmla="*/ 18007 h 4180859"/>
              <a:gd name="connsiteX4" fmla="*/ 1951709 w 2651945"/>
              <a:gd name="connsiteY4" fmla="*/ 329681 h 4180859"/>
              <a:gd name="connsiteX5" fmla="*/ 2288140 w 2651945"/>
              <a:gd name="connsiteY5" fmla="*/ 624570 h 4180859"/>
              <a:gd name="connsiteX6" fmla="*/ 2577114 w 2651945"/>
              <a:gd name="connsiteY6" fmla="*/ 1279097 h 4180859"/>
              <a:gd name="connsiteX7" fmla="*/ 2623317 w 2651945"/>
              <a:gd name="connsiteY7" fmla="*/ 2193767 h 4180859"/>
              <a:gd name="connsiteX8" fmla="*/ 2429835 w 2651945"/>
              <a:gd name="connsiteY8" fmla="*/ 2920171 h 4180859"/>
              <a:gd name="connsiteX9" fmla="*/ 2161549 w 2651945"/>
              <a:gd name="connsiteY9" fmla="*/ 3432085 h 4180859"/>
              <a:gd name="connsiteX10" fmla="*/ 1507645 w 2651945"/>
              <a:gd name="connsiteY10" fmla="*/ 4076074 h 4180859"/>
              <a:gd name="connsiteX11" fmla="*/ 567824 w 2651945"/>
              <a:gd name="connsiteY11" fmla="*/ 4180859 h 4180859"/>
              <a:gd name="connsiteX12" fmla="*/ 0 w 2651945"/>
              <a:gd name="connsiteY12" fmla="*/ 3773556 h 4180859"/>
              <a:gd name="connsiteX13" fmla="*/ 0 w 2651945"/>
              <a:gd name="connsiteY13" fmla="*/ 639014 h 4180859"/>
              <a:gd name="connsiteX0" fmla="*/ 0 w 2651945"/>
              <a:gd name="connsiteY0" fmla="*/ 639014 h 4645229"/>
              <a:gd name="connsiteX1" fmla="*/ 640069 w 2651945"/>
              <a:gd name="connsiteY1" fmla="*/ 107321 h 4645229"/>
              <a:gd name="connsiteX2" fmla="*/ 1016425 w 2651945"/>
              <a:gd name="connsiteY2" fmla="*/ 0 h 4645229"/>
              <a:gd name="connsiteX3" fmla="*/ 1377388 w 2651945"/>
              <a:gd name="connsiteY3" fmla="*/ 18007 h 4645229"/>
              <a:gd name="connsiteX4" fmla="*/ 1951709 w 2651945"/>
              <a:gd name="connsiteY4" fmla="*/ 329681 h 4645229"/>
              <a:gd name="connsiteX5" fmla="*/ 2288140 w 2651945"/>
              <a:gd name="connsiteY5" fmla="*/ 624570 h 4645229"/>
              <a:gd name="connsiteX6" fmla="*/ 2577114 w 2651945"/>
              <a:gd name="connsiteY6" fmla="*/ 1279097 h 4645229"/>
              <a:gd name="connsiteX7" fmla="*/ 2623317 w 2651945"/>
              <a:gd name="connsiteY7" fmla="*/ 2193767 h 4645229"/>
              <a:gd name="connsiteX8" fmla="*/ 2429835 w 2651945"/>
              <a:gd name="connsiteY8" fmla="*/ 2920171 h 4645229"/>
              <a:gd name="connsiteX9" fmla="*/ 2161549 w 2651945"/>
              <a:gd name="connsiteY9" fmla="*/ 3432085 h 4645229"/>
              <a:gd name="connsiteX10" fmla="*/ 1507645 w 2651945"/>
              <a:gd name="connsiteY10" fmla="*/ 4076074 h 4645229"/>
              <a:gd name="connsiteX11" fmla="*/ 392733 w 2651945"/>
              <a:gd name="connsiteY11" fmla="*/ 4645229 h 4645229"/>
              <a:gd name="connsiteX12" fmla="*/ 0 w 2651945"/>
              <a:gd name="connsiteY12" fmla="*/ 3773556 h 4645229"/>
              <a:gd name="connsiteX13" fmla="*/ 0 w 2651945"/>
              <a:gd name="connsiteY13" fmla="*/ 639014 h 4645229"/>
              <a:gd name="connsiteX0" fmla="*/ 0 w 2651945"/>
              <a:gd name="connsiteY0" fmla="*/ 639014 h 4645229"/>
              <a:gd name="connsiteX1" fmla="*/ 640069 w 2651945"/>
              <a:gd name="connsiteY1" fmla="*/ 107321 h 4645229"/>
              <a:gd name="connsiteX2" fmla="*/ 1016425 w 2651945"/>
              <a:gd name="connsiteY2" fmla="*/ 0 h 4645229"/>
              <a:gd name="connsiteX3" fmla="*/ 1377388 w 2651945"/>
              <a:gd name="connsiteY3" fmla="*/ 18007 h 4645229"/>
              <a:gd name="connsiteX4" fmla="*/ 1951709 w 2651945"/>
              <a:gd name="connsiteY4" fmla="*/ 329681 h 4645229"/>
              <a:gd name="connsiteX5" fmla="*/ 2288140 w 2651945"/>
              <a:gd name="connsiteY5" fmla="*/ 624570 h 4645229"/>
              <a:gd name="connsiteX6" fmla="*/ 2577114 w 2651945"/>
              <a:gd name="connsiteY6" fmla="*/ 1279097 h 4645229"/>
              <a:gd name="connsiteX7" fmla="*/ 2623317 w 2651945"/>
              <a:gd name="connsiteY7" fmla="*/ 2193767 h 4645229"/>
              <a:gd name="connsiteX8" fmla="*/ 2429835 w 2651945"/>
              <a:gd name="connsiteY8" fmla="*/ 2920171 h 4645229"/>
              <a:gd name="connsiteX9" fmla="*/ 2161549 w 2651945"/>
              <a:gd name="connsiteY9" fmla="*/ 3432085 h 4645229"/>
              <a:gd name="connsiteX10" fmla="*/ 1507645 w 2651945"/>
              <a:gd name="connsiteY10" fmla="*/ 4076074 h 4645229"/>
              <a:gd name="connsiteX11" fmla="*/ 392733 w 2651945"/>
              <a:gd name="connsiteY11" fmla="*/ 4645229 h 4645229"/>
              <a:gd name="connsiteX12" fmla="*/ 0 w 2651945"/>
              <a:gd name="connsiteY12" fmla="*/ 3773556 h 4645229"/>
              <a:gd name="connsiteX13" fmla="*/ 0 w 2651945"/>
              <a:gd name="connsiteY13" fmla="*/ 639014 h 4645229"/>
              <a:gd name="connsiteX0" fmla="*/ 0 w 2651945"/>
              <a:gd name="connsiteY0" fmla="*/ 639014 h 4690370"/>
              <a:gd name="connsiteX1" fmla="*/ 640069 w 2651945"/>
              <a:gd name="connsiteY1" fmla="*/ 107321 h 4690370"/>
              <a:gd name="connsiteX2" fmla="*/ 1016425 w 2651945"/>
              <a:gd name="connsiteY2" fmla="*/ 0 h 4690370"/>
              <a:gd name="connsiteX3" fmla="*/ 1377388 w 2651945"/>
              <a:gd name="connsiteY3" fmla="*/ 18007 h 4690370"/>
              <a:gd name="connsiteX4" fmla="*/ 1951709 w 2651945"/>
              <a:gd name="connsiteY4" fmla="*/ 329681 h 4690370"/>
              <a:gd name="connsiteX5" fmla="*/ 2288140 w 2651945"/>
              <a:gd name="connsiteY5" fmla="*/ 624570 h 4690370"/>
              <a:gd name="connsiteX6" fmla="*/ 2577114 w 2651945"/>
              <a:gd name="connsiteY6" fmla="*/ 1279097 h 4690370"/>
              <a:gd name="connsiteX7" fmla="*/ 2623317 w 2651945"/>
              <a:gd name="connsiteY7" fmla="*/ 2193767 h 4690370"/>
              <a:gd name="connsiteX8" fmla="*/ 2429835 w 2651945"/>
              <a:gd name="connsiteY8" fmla="*/ 2920171 h 4690370"/>
              <a:gd name="connsiteX9" fmla="*/ 2161549 w 2651945"/>
              <a:gd name="connsiteY9" fmla="*/ 3432085 h 4690370"/>
              <a:gd name="connsiteX10" fmla="*/ 1507645 w 2651945"/>
              <a:gd name="connsiteY10" fmla="*/ 4076074 h 4690370"/>
              <a:gd name="connsiteX11" fmla="*/ 392733 w 2651945"/>
              <a:gd name="connsiteY11" fmla="*/ 4645229 h 4690370"/>
              <a:gd name="connsiteX12" fmla="*/ 0 w 2651945"/>
              <a:gd name="connsiteY12" fmla="*/ 3773556 h 4690370"/>
              <a:gd name="connsiteX13" fmla="*/ 0 w 2651945"/>
              <a:gd name="connsiteY13" fmla="*/ 639014 h 4690370"/>
              <a:gd name="connsiteX0" fmla="*/ 0 w 2651945"/>
              <a:gd name="connsiteY0" fmla="*/ 639014 h 4701747"/>
              <a:gd name="connsiteX1" fmla="*/ 640069 w 2651945"/>
              <a:gd name="connsiteY1" fmla="*/ 107321 h 4701747"/>
              <a:gd name="connsiteX2" fmla="*/ 1016425 w 2651945"/>
              <a:gd name="connsiteY2" fmla="*/ 0 h 4701747"/>
              <a:gd name="connsiteX3" fmla="*/ 1377388 w 2651945"/>
              <a:gd name="connsiteY3" fmla="*/ 18007 h 4701747"/>
              <a:gd name="connsiteX4" fmla="*/ 1951709 w 2651945"/>
              <a:gd name="connsiteY4" fmla="*/ 329681 h 4701747"/>
              <a:gd name="connsiteX5" fmla="*/ 2288140 w 2651945"/>
              <a:gd name="connsiteY5" fmla="*/ 624570 h 4701747"/>
              <a:gd name="connsiteX6" fmla="*/ 2577114 w 2651945"/>
              <a:gd name="connsiteY6" fmla="*/ 1279097 h 4701747"/>
              <a:gd name="connsiteX7" fmla="*/ 2623317 w 2651945"/>
              <a:gd name="connsiteY7" fmla="*/ 2193767 h 4701747"/>
              <a:gd name="connsiteX8" fmla="*/ 2429835 w 2651945"/>
              <a:gd name="connsiteY8" fmla="*/ 2920171 h 4701747"/>
              <a:gd name="connsiteX9" fmla="*/ 2161549 w 2651945"/>
              <a:gd name="connsiteY9" fmla="*/ 3432085 h 4701747"/>
              <a:gd name="connsiteX10" fmla="*/ 1533373 w 2651945"/>
              <a:gd name="connsiteY10" fmla="*/ 4240712 h 4701747"/>
              <a:gd name="connsiteX11" fmla="*/ 392733 w 2651945"/>
              <a:gd name="connsiteY11" fmla="*/ 4645229 h 4701747"/>
              <a:gd name="connsiteX12" fmla="*/ 0 w 2651945"/>
              <a:gd name="connsiteY12" fmla="*/ 3773556 h 4701747"/>
              <a:gd name="connsiteX13" fmla="*/ 0 w 2651945"/>
              <a:gd name="connsiteY13" fmla="*/ 639014 h 470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945" h="4701747">
                <a:moveTo>
                  <a:pt x="0" y="639014"/>
                </a:moveTo>
                <a:cubicBezTo>
                  <a:pt x="44784" y="90627"/>
                  <a:pt x="512832" y="223535"/>
                  <a:pt x="640069" y="107321"/>
                </a:cubicBezTo>
                <a:cubicBezTo>
                  <a:pt x="767306" y="-8893"/>
                  <a:pt x="831644" y="77538"/>
                  <a:pt x="1016425" y="0"/>
                </a:cubicBezTo>
                <a:lnTo>
                  <a:pt x="1377388" y="18007"/>
                </a:lnTo>
                <a:cubicBezTo>
                  <a:pt x="1620282" y="106686"/>
                  <a:pt x="1774296" y="122028"/>
                  <a:pt x="1951709" y="329681"/>
                </a:cubicBezTo>
                <a:cubicBezTo>
                  <a:pt x="2087157" y="445559"/>
                  <a:pt x="2127897" y="440884"/>
                  <a:pt x="2288140" y="624570"/>
                </a:cubicBezTo>
                <a:cubicBezTo>
                  <a:pt x="2459068" y="766777"/>
                  <a:pt x="2535642" y="1208869"/>
                  <a:pt x="2577114" y="1279097"/>
                </a:cubicBezTo>
                <a:cubicBezTo>
                  <a:pt x="2618586" y="1349325"/>
                  <a:pt x="2693078" y="2049647"/>
                  <a:pt x="2623317" y="2193767"/>
                </a:cubicBezTo>
                <a:cubicBezTo>
                  <a:pt x="2553556" y="2337887"/>
                  <a:pt x="2526372" y="2730058"/>
                  <a:pt x="2429835" y="2920171"/>
                </a:cubicBezTo>
                <a:cubicBezTo>
                  <a:pt x="2333298" y="3110284"/>
                  <a:pt x="2295293" y="3255511"/>
                  <a:pt x="2161549" y="3432085"/>
                </a:cubicBezTo>
                <a:cubicBezTo>
                  <a:pt x="2027805" y="3608660"/>
                  <a:pt x="1779418" y="4099644"/>
                  <a:pt x="1533373" y="4240712"/>
                </a:cubicBezTo>
                <a:cubicBezTo>
                  <a:pt x="1287328" y="4381780"/>
                  <a:pt x="901052" y="4865213"/>
                  <a:pt x="392733" y="4645229"/>
                </a:cubicBezTo>
                <a:lnTo>
                  <a:pt x="0" y="3773556"/>
                </a:lnTo>
                <a:lnTo>
                  <a:pt x="0" y="639014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3000">
                <a:schemeClr val="accent6">
                  <a:lumMod val="40000"/>
                  <a:lumOff val="60000"/>
                  <a:tint val="44500"/>
                  <a:satMod val="160000"/>
                  <a:alpha val="44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3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/>
              <p:nvPr/>
            </p:nvSpPr>
            <p:spPr>
              <a:xfrm>
                <a:off x="513079" y="1165581"/>
                <a:ext cx="11165841" cy="549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In the non-</a:t>
                </a:r>
                <a:r>
                  <a:rPr lang="it-IT" sz="1600" dirty="0" err="1"/>
                  <a:t>separable</a:t>
                </a:r>
                <a:r>
                  <a:rPr lang="it-IT" sz="1600" dirty="0"/>
                  <a:t> case (</a:t>
                </a:r>
                <a:r>
                  <a:rPr lang="it-IT" sz="1600" b="1" dirty="0"/>
                  <a:t>soft </a:t>
                </a:r>
                <a:r>
                  <a:rPr lang="it-IT" sz="1600" b="1" dirty="0" err="1"/>
                  <a:t>margin</a:t>
                </a:r>
                <a:r>
                  <a:rPr lang="it-IT" sz="1600" dirty="0"/>
                  <a:t>), the goal of </a:t>
                </a:r>
                <a:r>
                  <a:rPr lang="it-IT" sz="1600" dirty="0" err="1"/>
                  <a:t>SVMis</a:t>
                </a:r>
                <a:r>
                  <a:rPr lang="it-IT" sz="1600" dirty="0"/>
                  <a:t> to </a:t>
                </a:r>
                <a:r>
                  <a:rPr lang="it-IT" sz="1600" dirty="0" err="1"/>
                  <a:t>find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hyperplane</a:t>
                </a:r>
                <a:r>
                  <a:rPr lang="it-IT" sz="1600" dirty="0"/>
                  <a:t> with maximum </a:t>
                </a:r>
                <a:r>
                  <a:rPr lang="it-IT" sz="1600" dirty="0" err="1"/>
                  <a:t>margin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that</a:t>
                </a:r>
                <a:r>
                  <a:rPr lang="it-IT" sz="1600" dirty="0"/>
                  <a:t> </a:t>
                </a:r>
                <a:r>
                  <a:rPr lang="it-IT" sz="1600" b="1" dirty="0" err="1"/>
                  <a:t>also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minimizes</a:t>
                </a:r>
                <a:r>
                  <a:rPr lang="it-IT" sz="1600" b="1" dirty="0"/>
                  <a:t> the </a:t>
                </a:r>
                <a:r>
                  <a:rPr lang="it-IT" sz="1600" b="1" dirty="0" err="1"/>
                  <a:t>slack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terms</a:t>
                </a:r>
                <a:r>
                  <a:rPr lang="it-IT" sz="1600" dirty="0"/>
                  <a:t>, the new </a:t>
                </a:r>
                <a:r>
                  <a:rPr lang="it-IT" sz="1600" dirty="0" err="1"/>
                  <a:t>objectve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the following</a:t>
                </a:r>
                <a:r>
                  <a:rPr lang="it-IT" sz="1600" b="1" dirty="0"/>
                  <a:t>:</a:t>
                </a: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it-IT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it-IT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{ </m:t>
                    </m:r>
                    <m:f>
                      <m:fPr>
                        <m:ctrlP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1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i="1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141314"/>
                    </a:solidFill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it-IT" smtClean="0"/>
                          <m:t>x</m:t>
                        </m:r>
                        <m:r>
                          <a:rPr lang="it-IT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it-IT" i="1" dirty="0"/>
              </a:p>
              <a:p>
                <a:pPr>
                  <a:lnSpc>
                    <a:spcPct val="150000"/>
                  </a:lnSpc>
                </a:pPr>
                <a:r>
                  <a:rPr lang="it-IT" dirty="0">
                    <a:ea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=1…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rgbClr val="141314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rgbClr val="141314"/>
                  </a:solidFill>
                </a:endParaRPr>
              </a:p>
              <a:p>
                <a:r>
                  <a:rPr lang="it-IT" altLang="it-IT" sz="1600" dirty="0"/>
                  <a:t>Switching from the </a:t>
                </a:r>
                <a:r>
                  <a:rPr lang="it-IT" altLang="it-IT" sz="1600" dirty="0" err="1"/>
                  <a:t>primal</a:t>
                </a:r>
                <a:r>
                  <a:rPr lang="it-IT" altLang="it-IT" sz="1600" dirty="0"/>
                  <a:t> to the dual </a:t>
                </a:r>
                <a:r>
                  <a:rPr lang="it-IT" altLang="it-IT" sz="1600" dirty="0" err="1"/>
                  <a:t>formulation</a:t>
                </a:r>
                <a:r>
                  <a:rPr lang="it-IT" altLang="it-IT" sz="1600" dirty="0"/>
                  <a:t> following the </a:t>
                </a:r>
                <a:r>
                  <a:rPr lang="it-IT" altLang="it-IT" sz="1600" dirty="0" err="1"/>
                  <a:t>same</a:t>
                </a:r>
                <a:r>
                  <a:rPr lang="it-IT" altLang="it-IT" sz="1600" dirty="0"/>
                  <a:t> steps </a:t>
                </a:r>
                <a:r>
                  <a:rPr lang="it-IT" altLang="it-IT" sz="1600" dirty="0" err="1"/>
                  <a:t>followed</a:t>
                </a:r>
                <a:r>
                  <a:rPr lang="it-IT" altLang="it-IT" sz="1600" dirty="0"/>
                  <a:t> in </a:t>
                </a:r>
                <a:r>
                  <a:rPr lang="it-IT" altLang="it-IT" sz="1600" dirty="0" err="1"/>
                  <a:t>precedence</a:t>
                </a:r>
                <a:r>
                  <a:rPr lang="it-IT" altLang="it-IT" sz="1600" dirty="0"/>
                  <a:t>, </a:t>
                </a:r>
                <a:r>
                  <a:rPr lang="it-IT" altLang="it-IT" sz="1600" dirty="0" err="1"/>
                  <a:t>we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obtain</a:t>
                </a:r>
                <a:r>
                  <a:rPr lang="it-IT" altLang="it-IT" sz="1600" dirty="0"/>
                  <a:t> the dual </a:t>
                </a:r>
                <a:r>
                  <a:rPr lang="it-IT" altLang="it-IT" sz="1600" dirty="0" err="1"/>
                  <a:t>formulation</a:t>
                </a:r>
                <a:r>
                  <a:rPr lang="it-IT" altLang="it-IT" sz="1600" dirty="0"/>
                  <a:t> for non-</a:t>
                </a:r>
                <a:r>
                  <a:rPr lang="it-IT" altLang="it-IT" sz="1600" dirty="0" err="1"/>
                  <a:t>separable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problems</a:t>
                </a:r>
                <a:r>
                  <a:rPr lang="it-IT" altLang="it-IT" sz="1600" dirty="0"/>
                  <a:t>:</a:t>
                </a:r>
                <a:endParaRPr lang="en-US" dirty="0">
                  <a:solidFill>
                    <a:srgbClr val="141314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𝑑𝑢𝑎𝑙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:      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≤     </m:t>
                      </m:r>
                      <m:r>
                        <a:rPr lang="it-IT" sz="16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/>
                  <a:t>	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16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1"/>
                <a:ext cx="11165841" cy="5493620"/>
              </a:xfrm>
              <a:prstGeom prst="rect">
                <a:avLst/>
              </a:prstGeom>
              <a:blipFill>
                <a:blip r:embed="rId2"/>
                <a:stretch>
                  <a:fillRect l="-273" t="-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NON-SEPARABLE POINTS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92171A3-58E1-4962-90C9-797A52F2710A}"/>
              </a:ext>
            </a:extLst>
          </p:cNvPr>
          <p:cNvSpPr/>
          <p:nvPr/>
        </p:nvSpPr>
        <p:spPr>
          <a:xfrm>
            <a:off x="337457" y="4501490"/>
            <a:ext cx="4778829" cy="1623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9B959C-3570-4963-B6FB-5CD5929CAB61}"/>
                  </a:ext>
                </a:extLst>
              </p:cNvPr>
              <p:cNvSpPr txBox="1"/>
              <p:nvPr/>
            </p:nvSpPr>
            <p:spPr>
              <a:xfrm>
                <a:off x="2594345" y="5284987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89B959C-3570-4963-B6FB-5CD5929CA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345" y="5284987"/>
                <a:ext cx="381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0B010EA-F640-4E40-9F57-A96BD999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32" y="978715"/>
            <a:ext cx="4047711" cy="226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/>
              <p:nvPr/>
            </p:nvSpPr>
            <p:spPr>
              <a:xfrm>
                <a:off x="513079" y="1165581"/>
                <a:ext cx="11165841" cy="5133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The linear SVM </a:t>
                </a:r>
                <a:r>
                  <a:rPr lang="it-IT" sz="1600" dirty="0" err="1"/>
                  <a:t>discussed</a:t>
                </a:r>
                <a:r>
                  <a:rPr lang="it-IT" sz="1600" dirty="0"/>
                  <a:t> so far can be </a:t>
                </a:r>
                <a:r>
                  <a:rPr lang="it-IT" sz="1600" dirty="0" err="1"/>
                  <a:t>used</a:t>
                </a:r>
                <a:r>
                  <a:rPr lang="it-IT" sz="1600" dirty="0"/>
                  <a:t> for datasets with a </a:t>
                </a:r>
                <a:r>
                  <a:rPr lang="it-IT" sz="1600" dirty="0" err="1"/>
                  <a:t>nonlinear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decision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boundary</a:t>
                </a:r>
                <a:r>
                  <a:rPr lang="it-IT" sz="1600" dirty="0"/>
                  <a:t> via the </a:t>
                </a:r>
                <a:r>
                  <a:rPr lang="it-IT" sz="1600" b="1" i="1" dirty="0"/>
                  <a:t>Kernel </a:t>
                </a:r>
                <a:r>
                  <a:rPr lang="it-IT" sz="1600" b="1" i="1" dirty="0" err="1"/>
                  <a:t>trick</a:t>
                </a:r>
                <a:r>
                  <a:rPr lang="it-IT" sz="1600" b="1" i="1" dirty="0"/>
                  <a:t>.</a:t>
                </a:r>
              </a:p>
              <a:p>
                <a:endParaRPr lang="it-IT" sz="1600" b="1" i="1" dirty="0"/>
              </a:p>
              <a:p>
                <a:r>
                  <a:rPr lang="it-IT" sz="1600" dirty="0"/>
                  <a:t>The idea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to </a:t>
                </a:r>
                <a:r>
                  <a:rPr lang="it-IT" sz="1600" dirty="0" err="1"/>
                  <a:t>map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original</a:t>
                </a:r>
                <a:r>
                  <a:rPr lang="it-IT" sz="1600" dirty="0"/>
                  <a:t> d-</a:t>
                </a:r>
                <a:r>
                  <a:rPr lang="it-IT" sz="1600" dirty="0" err="1"/>
                  <a:t>dimensional</a:t>
                </a:r>
                <a:r>
                  <a:rPr lang="it-IT" sz="1600" dirty="0"/>
                  <a:t>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/>
                  <a:t> in the input </a:t>
                </a:r>
                <a:r>
                  <a:rPr lang="it-IT" sz="1600" dirty="0" err="1"/>
                  <a:t>space</a:t>
                </a:r>
                <a:r>
                  <a:rPr lang="it-IT" sz="1600" dirty="0"/>
                  <a:t> to point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1600" b="1" i="1" dirty="0" smtClean="0">
                        <a:solidFill>
                          <a:srgbClr val="141314"/>
                        </a:solidFill>
                      </a:rPr>
                      <m:t>φ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in a high-</a:t>
                </a:r>
                <a:r>
                  <a:rPr lang="it-IT" sz="1600" dirty="0" err="1"/>
                  <a:t>dimensional</a:t>
                </a:r>
                <a:r>
                  <a:rPr lang="it-IT" sz="1600" dirty="0"/>
                  <a:t> feature </a:t>
                </a:r>
                <a:r>
                  <a:rPr lang="it-IT" sz="1600" dirty="0" err="1"/>
                  <a:t>space</a:t>
                </a:r>
                <a:r>
                  <a:rPr lang="it-IT" sz="1600" dirty="0"/>
                  <a:t> via some non linear </a:t>
                </a:r>
                <a:r>
                  <a:rPr lang="it-IT" sz="1600" dirty="0" err="1"/>
                  <a:t>transformation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1600" b="1" i="1" dirty="0">
                        <a:solidFill>
                          <a:srgbClr val="141314"/>
                        </a:solidFill>
                      </a:rPr>
                      <m:t>φ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/>
                    </m:sSup>
                  </m:oMath>
                </a14:m>
                <a:endParaRPr lang="it-IT" sz="1600" dirty="0"/>
              </a:p>
              <a:p>
                <a:pPr>
                  <a:lnSpc>
                    <a:spcPct val="150000"/>
                  </a:lnSpc>
                </a:pPr>
                <a:endParaRPr lang="it-IT" sz="1600" dirty="0"/>
              </a:p>
              <a:p>
                <a:pPr>
                  <a:lnSpc>
                    <a:spcPct val="150000"/>
                  </a:lnSpc>
                </a:pPr>
                <a:endParaRPr lang="it-IT" sz="1600" dirty="0"/>
              </a:p>
              <a:p>
                <a:r>
                  <a:rPr lang="it-IT" sz="1600" dirty="0" err="1"/>
                  <a:t>Applying</a:t>
                </a:r>
                <a:r>
                  <a:rPr lang="es-ES" sz="1600" b="1" dirty="0">
                    <a:solidFill>
                      <a:srgbClr val="14131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1600" b="1" i="1" dirty="0">
                        <a:solidFill>
                          <a:srgbClr val="141314"/>
                        </a:solidFill>
                      </a:rPr>
                      <m:t>φ</m:t>
                    </m:r>
                  </m:oMath>
                </a14:m>
                <a:r>
                  <a:rPr lang="it-IT" sz="1600" dirty="0"/>
                  <a:t> to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point of the database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obtain</a:t>
                </a:r>
                <a:r>
                  <a:rPr lang="it-IT" sz="1600" dirty="0"/>
                  <a:t> a new dataset </a:t>
                </a:r>
                <a:r>
                  <a:rPr lang="it-IT" sz="1600" b="1" dirty="0"/>
                  <a:t>D</a:t>
                </a:r>
                <a:r>
                  <a:rPr lang="it-IT" sz="1600" dirty="0"/>
                  <a:t> = 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1600" b="1" i="1" dirty="0">
                        <a:solidFill>
                          <a:srgbClr val="141314"/>
                        </a:solidFill>
                      </a:rPr>
                      <m:t>φ</m:t>
                    </m:r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/>
                  <a:t>} 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/>
                  <a:t>Deriving</a:t>
                </a:r>
                <a:r>
                  <a:rPr lang="it-IT" sz="1600" dirty="0"/>
                  <a:t> the new </a:t>
                </a:r>
                <a:r>
                  <a:rPr lang="it-IT" sz="1600" dirty="0" err="1"/>
                  <a:t>formulation</a:t>
                </a:r>
                <a:r>
                  <a:rPr lang="it-IT" sz="1600" dirty="0"/>
                  <a:t> in the feature </a:t>
                </a:r>
                <a:r>
                  <a:rPr lang="it-IT" sz="1600" dirty="0" err="1"/>
                  <a:t>space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notice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that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𝑑𝑢𝑎𝑙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𝐿𝑎𝑔𝑟𝑎𝑛𝑔𝑖𝑎𝑛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 err="1"/>
                  <a:t>depends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only</a:t>
                </a:r>
                <a:r>
                  <a:rPr lang="it-IT" sz="1600" dirty="0"/>
                  <a:t> on the dot product </a:t>
                </a:r>
                <a:r>
                  <a:rPr lang="it-IT" sz="1600" dirty="0" err="1"/>
                  <a:t>between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two</a:t>
                </a:r>
                <a:r>
                  <a:rPr lang="it-IT" sz="1600" dirty="0"/>
                  <a:t> </a:t>
                </a:r>
                <a:r>
                  <a:rPr lang="it-IT" sz="1600" dirty="0" err="1"/>
                  <a:t>vectors</a:t>
                </a:r>
                <a:r>
                  <a:rPr lang="it-IT" sz="1600" dirty="0"/>
                  <a:t> in feature </a:t>
                </a:r>
                <a:r>
                  <a:rPr lang="it-IT" sz="1600" dirty="0" err="1"/>
                  <a:t>space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ES" sz="1600" b="1" i="1" dirty="0">
                        <a:solidFill>
                          <a:srgbClr val="141314"/>
                        </a:solidFill>
                      </a:rPr>
                      <m:t>φ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s-ES" sz="1600" b="1" i="1" dirty="0">
                        <a:solidFill>
                          <a:srgbClr val="141314"/>
                        </a:solidFill>
                      </a:rPr>
                      <m:t>φ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600" dirty="0"/>
              </a:p>
              <a:p>
                <a:pPr>
                  <a:lnSpc>
                    <a:spcPct val="150000"/>
                  </a:lnSpc>
                </a:pPr>
                <a:endParaRPr lang="it-IT" sz="1600" dirty="0"/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/>
                  <a:t>This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allow</a:t>
                </a:r>
                <a:r>
                  <a:rPr lang="it-IT" sz="1600" dirty="0"/>
                  <a:t> </a:t>
                </a:r>
                <a:r>
                  <a:rPr lang="it-IT" sz="1600" dirty="0" err="1"/>
                  <a:t>us</a:t>
                </a:r>
                <a:r>
                  <a:rPr lang="it-IT" sz="1600" dirty="0"/>
                  <a:t> to solve the </a:t>
                </a:r>
                <a:r>
                  <a:rPr lang="it-IT" sz="1600" dirty="0" err="1"/>
                  <a:t>optimization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problem</a:t>
                </a:r>
                <a:r>
                  <a:rPr lang="it-IT" sz="1600" dirty="0"/>
                  <a:t> </a:t>
                </a:r>
                <a:r>
                  <a:rPr lang="it-IT" sz="1600" dirty="0" err="1"/>
                  <a:t>directly</a:t>
                </a:r>
                <a:r>
                  <a:rPr lang="it-IT" sz="1600" dirty="0"/>
                  <a:t> </a:t>
                </a:r>
                <a:r>
                  <a:rPr lang="it-IT" sz="1600" dirty="0" err="1"/>
                  <a:t>using</a:t>
                </a:r>
                <a:r>
                  <a:rPr lang="it-IT" sz="1600" dirty="0"/>
                  <a:t> the kernel </a:t>
                </a:r>
                <a:r>
                  <a:rPr lang="it-IT" sz="1600" dirty="0" err="1"/>
                  <a:t>matrix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it-I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𝑑𝑢𝑎𝑙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it-IT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d>
                                        <m:dPr>
                                          <m:ctrlP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:      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, ∀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/>
                  <a:t>	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16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1"/>
                <a:ext cx="11165841" cy="5133328"/>
              </a:xfrm>
              <a:prstGeom prst="rect">
                <a:avLst/>
              </a:prstGeom>
              <a:blipFill>
                <a:blip r:embed="rId3"/>
                <a:stretch>
                  <a:fillRect l="-273" t="-356" b="-10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KERNEL TRICK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89B959C-3570-4963-B6FB-5CD5929CAB61}"/>
              </a:ext>
            </a:extLst>
          </p:cNvPr>
          <p:cNvSpPr txBox="1"/>
          <p:nvPr/>
        </p:nvSpPr>
        <p:spPr>
          <a:xfrm>
            <a:off x="2603870" y="535166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6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B98C8D5C-9837-490E-A701-AC7871D0A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0768" r="57527" b="53164"/>
          <a:stretch/>
        </p:blipFill>
        <p:spPr>
          <a:xfrm>
            <a:off x="6628527" y="2418589"/>
            <a:ext cx="5240501" cy="91440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57B7BB-3DFC-49B3-B5AD-8D66A34D036B}"/>
              </a:ext>
            </a:extLst>
          </p:cNvPr>
          <p:cNvSpPr txBox="1"/>
          <p:nvPr/>
        </p:nvSpPr>
        <p:spPr>
          <a:xfrm>
            <a:off x="513079" y="1165581"/>
            <a:ext cx="11165841" cy="76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it-IT" sz="1600" b="1" dirty="0"/>
              <a:t>PROBLEM:</a:t>
            </a:r>
          </a:p>
          <a:p>
            <a:pPr>
              <a:lnSpc>
                <a:spcPct val="200000"/>
              </a:lnSpc>
            </a:pPr>
            <a:r>
              <a:rPr lang="it-IT" sz="1600" dirty="0"/>
              <a:t>The </a:t>
            </a:r>
            <a:r>
              <a:rPr lang="it-IT" sz="1600" dirty="0" err="1"/>
              <a:t>quadratic</a:t>
            </a:r>
            <a:r>
              <a:rPr lang="it-IT" sz="1600" dirty="0"/>
              <a:t> </a:t>
            </a:r>
            <a:r>
              <a:rPr lang="it-IT" sz="1600" dirty="0" err="1"/>
              <a:t>form</a:t>
            </a:r>
            <a:r>
              <a:rPr lang="it-IT" sz="1600" dirty="0"/>
              <a:t> </a:t>
            </a:r>
            <a:r>
              <a:rPr lang="it-IT" sz="1600" dirty="0" err="1"/>
              <a:t>involves</a:t>
            </a:r>
            <a:r>
              <a:rPr lang="it-IT" sz="1600" dirty="0"/>
              <a:t> a </a:t>
            </a:r>
            <a:r>
              <a:rPr lang="it-IT" sz="1600" dirty="0" err="1"/>
              <a:t>matrix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a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elements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the </a:t>
            </a:r>
            <a:r>
              <a:rPr lang="it-IT" sz="1600" dirty="0" err="1"/>
              <a:t>square</a:t>
            </a:r>
            <a:r>
              <a:rPr lang="it-IT" sz="1600" dirty="0"/>
              <a:t> of the </a:t>
            </a:r>
            <a:r>
              <a:rPr lang="it-IT" sz="1600" dirty="0" err="1"/>
              <a:t>number</a:t>
            </a:r>
            <a:r>
              <a:rPr lang="it-IT" sz="1600" dirty="0"/>
              <a:t> of training </a:t>
            </a:r>
            <a:r>
              <a:rPr lang="it-IT" sz="1600" dirty="0" err="1"/>
              <a:t>examples</a:t>
            </a:r>
            <a:r>
              <a:rPr lang="it-IT" sz="1600" dirty="0"/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-1" y="720"/>
            <a:ext cx="1151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WHY SEQUENTIAL MINIMALO OPTIMIZATION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3B810AE-5C7F-4375-B0F8-AA79EAA1FFF1}"/>
              </a:ext>
            </a:extLst>
          </p:cNvPr>
          <p:cNvCxnSpPr>
            <a:cxnSpLocks/>
          </p:cNvCxnSpPr>
          <p:nvPr/>
        </p:nvCxnSpPr>
        <p:spPr>
          <a:xfrm>
            <a:off x="601980" y="1483106"/>
            <a:ext cx="10908792" cy="8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FE7045B4-CB79-45FE-8130-EB056EAA6AB0}"/>
              </a:ext>
            </a:extLst>
          </p:cNvPr>
          <p:cNvSpPr/>
          <p:nvPr/>
        </p:nvSpPr>
        <p:spPr>
          <a:xfrm>
            <a:off x="513079" y="3105150"/>
            <a:ext cx="2265044" cy="17240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Removing columns and rows that correspond to zero Lagrange multipliers does not affect the value of the quadratic form 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43E6F291-B670-433C-B629-D9BE483B3F84}"/>
              </a:ext>
            </a:extLst>
          </p:cNvPr>
          <p:cNvSpPr/>
          <p:nvPr/>
        </p:nvSpPr>
        <p:spPr>
          <a:xfrm>
            <a:off x="2943222" y="3673204"/>
            <a:ext cx="1085853" cy="587916"/>
          </a:xfrm>
          <a:prstGeom prst="rightArrow">
            <a:avLst>
              <a:gd name="adj1" fmla="val 46760"/>
              <a:gd name="adj2" fmla="val 7511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A84C9CB-298F-4C42-A9F2-0CB5D16EDDD5}"/>
              </a:ext>
            </a:extLst>
          </p:cNvPr>
          <p:cNvSpPr/>
          <p:nvPr/>
        </p:nvSpPr>
        <p:spPr>
          <a:xfrm>
            <a:off x="4194174" y="3257273"/>
            <a:ext cx="1743075" cy="14492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The QP </a:t>
            </a:r>
            <a:r>
              <a:rPr lang="it-IT" sz="1600" dirty="0" err="1">
                <a:solidFill>
                  <a:schemeClr val="tx1"/>
                </a:solidFill>
              </a:rPr>
              <a:t>problem</a:t>
            </a:r>
            <a:r>
              <a:rPr lang="it-IT" sz="1600" dirty="0">
                <a:solidFill>
                  <a:schemeClr val="tx1"/>
                </a:solidFill>
              </a:rPr>
              <a:t> can be </a:t>
            </a:r>
            <a:r>
              <a:rPr lang="it-IT" sz="1600" dirty="0" err="1">
                <a:solidFill>
                  <a:schemeClr val="tx1"/>
                </a:solidFill>
              </a:rPr>
              <a:t>broken</a:t>
            </a:r>
            <a:r>
              <a:rPr lang="it-IT" sz="1600" dirty="0">
                <a:solidFill>
                  <a:schemeClr val="tx1"/>
                </a:solidFill>
              </a:rPr>
              <a:t> down </a:t>
            </a:r>
            <a:r>
              <a:rPr lang="it-IT" sz="1600" dirty="0" err="1">
                <a:solidFill>
                  <a:schemeClr val="tx1"/>
                </a:solidFill>
              </a:rPr>
              <a:t>into</a:t>
            </a:r>
            <a:r>
              <a:rPr lang="it-IT" sz="1600" dirty="0">
                <a:solidFill>
                  <a:schemeClr val="tx1"/>
                </a:solidFill>
              </a:rPr>
              <a:t> a </a:t>
            </a:r>
            <a:r>
              <a:rPr lang="it-IT" sz="1600" dirty="0" err="1">
                <a:solidFill>
                  <a:schemeClr val="tx1"/>
                </a:solidFill>
              </a:rPr>
              <a:t>series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smaller</a:t>
            </a:r>
            <a:r>
              <a:rPr lang="it-IT" sz="1600" dirty="0">
                <a:solidFill>
                  <a:schemeClr val="tx1"/>
                </a:solidFill>
              </a:rPr>
              <a:t> QP </a:t>
            </a:r>
            <a:r>
              <a:rPr lang="it-IT" sz="1600" dirty="0" err="1">
                <a:solidFill>
                  <a:schemeClr val="tx1"/>
                </a:solidFill>
              </a:rPr>
              <a:t>problems</a:t>
            </a: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B9FA94E-AFB2-429E-970D-5C294D8C2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48" y="2561517"/>
            <a:ext cx="914401" cy="9144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08BF71D-50E2-4804-858D-81AE81C9F228}"/>
              </a:ext>
            </a:extLst>
          </p:cNvPr>
          <p:cNvSpPr txBox="1"/>
          <p:nvPr/>
        </p:nvSpPr>
        <p:spPr>
          <a:xfrm flipH="1">
            <a:off x="8303892" y="2153665"/>
            <a:ext cx="219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CHUNKING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E257BC7-4804-4122-8AA5-D9377D53F3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35957" r="52196" b="45600"/>
          <a:stretch/>
        </p:blipFill>
        <p:spPr>
          <a:xfrm>
            <a:off x="6628527" y="3674938"/>
            <a:ext cx="5240501" cy="66680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5327D09-F1C6-499D-BE1F-0B31136D2A99}"/>
              </a:ext>
            </a:extLst>
          </p:cNvPr>
          <p:cNvSpPr txBox="1"/>
          <p:nvPr/>
        </p:nvSpPr>
        <p:spPr>
          <a:xfrm flipH="1">
            <a:off x="8303892" y="3305607"/>
            <a:ext cx="219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OSUNA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DEA49A7-389B-43E7-AAC9-EC2758E054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7292" r="57938" b="53925"/>
          <a:stretch/>
        </p:blipFill>
        <p:spPr>
          <a:xfrm>
            <a:off x="6628527" y="5290994"/>
            <a:ext cx="5240501" cy="77081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58BD730-2EBA-4648-B1AB-E7E21FE29040}"/>
              </a:ext>
            </a:extLst>
          </p:cNvPr>
          <p:cNvSpPr txBox="1"/>
          <p:nvPr/>
        </p:nvSpPr>
        <p:spPr>
          <a:xfrm flipH="1">
            <a:off x="7292020" y="4389088"/>
            <a:ext cx="4216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SEQUENTIAL MINIMAL OPTIMIZATION</a:t>
            </a:r>
            <a:endParaRPr lang="it-I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2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1" animBg="1"/>
      <p:bldP spid="34" grpId="1" animBg="1"/>
      <p:bldP spid="15" grpId="0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SEQUENTIAL MINIMAL OPTIMIZATION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83FDCEC-A203-4101-8F7E-674DE0AFC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07" y="1112636"/>
                <a:ext cx="11481945" cy="3200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GENERAL</a:t>
                </a:r>
                <a:r>
                  <a:rPr kumimoji="0" lang="it-IT" altLang="it-IT" sz="16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IDEA</a:t>
                </a:r>
                <a:r>
                  <a:rPr kumimoji="0" lang="it-IT" altLang="it-IT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SMO breaks the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quadratic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programming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problem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into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a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series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of small sub-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problems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Because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of the linear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equality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constraint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involving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the Lagrange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multipliers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the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smallest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possible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problem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involves</a:t>
                </a:r>
                <a:r>
                  <a:rPr lang="it-IT" altLang="it-IT" sz="1600" dirty="0"/>
                  <a:t> 2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such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multipliers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.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Then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for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any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two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multipliers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altLang="it-IT" sz="1600" dirty="0"/>
                  <a:t> 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the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constraints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are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reduced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to: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it-IT" altLang="it-IT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alt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16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it-IT" altLang="it-IT" sz="1600" b="0" i="0" dirty="0"/>
              </a:p>
              <a:p>
                <a:pPr marL="285750" lvl="0" indent="-28575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 err="1"/>
                  <a:t>This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problem</a:t>
                </a:r>
                <a:r>
                  <a:rPr lang="it-IT" altLang="it-IT" sz="1600" dirty="0"/>
                  <a:t> 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can be </a:t>
                </a:r>
                <a:r>
                  <a:rPr kumimoji="0" lang="it-IT" altLang="it-IT" sz="16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solved</a:t>
                </a:r>
                <a:r>
                  <a:rPr kumimoji="0" lang="it-IT" altLang="it-IT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it-IT" altLang="it-IT" sz="16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analytically</a:t>
                </a:r>
                <a:r>
                  <a:rPr lang="it-IT" altLang="it-IT" sz="1600" dirty="0"/>
                  <a:t>.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    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altLang="it-IT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83FDCEC-A203-4101-8F7E-674DE0AFC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07" y="1112636"/>
                <a:ext cx="11481945" cy="3200876"/>
              </a:xfrm>
              <a:prstGeom prst="rect">
                <a:avLst/>
              </a:prstGeom>
              <a:blipFill>
                <a:blip r:embed="rId2"/>
                <a:stretch>
                  <a:fillRect l="-319" t="-1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2" descr="\alpha _{i}">
            <a:extLst>
              <a:ext uri="{FF2B5EF4-FFF2-40B4-BE49-F238E27FC236}">
                <a16:creationId xmlns:a16="http://schemas.microsoft.com/office/drawing/2014/main" id="{08FE2A99-F035-459F-9C6E-3E648AB7A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17800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AutoShape 13" descr="\alpha _{1}">
            <a:extLst>
              <a:ext uri="{FF2B5EF4-FFF2-40B4-BE49-F238E27FC236}">
                <a16:creationId xmlns:a16="http://schemas.microsoft.com/office/drawing/2014/main" id="{72DD63A4-8D3A-4742-940F-433A85708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69675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AutoShape 14" descr="\alpha _{2}">
            <a:extLst>
              <a:ext uri="{FF2B5EF4-FFF2-40B4-BE49-F238E27FC236}">
                <a16:creationId xmlns:a16="http://schemas.microsoft.com/office/drawing/2014/main" id="{9803A299-796A-4660-855D-0ADC88943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3805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2" name="AutoShape 15" descr="0\leq \alpha _{1},\alpha _{2}\leq C,">
            <a:extLst>
              <a:ext uri="{FF2B5EF4-FFF2-40B4-BE49-F238E27FC236}">
                <a16:creationId xmlns:a16="http://schemas.microsoft.com/office/drawing/2014/main" id="{BCA7C3B6-FB30-43F8-93D6-D11417BB5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99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3" name="AutoShape 16" descr="y_{1}\alpha _{1}+y_{2}\alpha _{2}=k,">
            <a:extLst>
              <a:ext uri="{FF2B5EF4-FFF2-40B4-BE49-F238E27FC236}">
                <a16:creationId xmlns:a16="http://schemas.microsoft.com/office/drawing/2014/main" id="{AA6CCB2F-0359-44E6-B2C1-86505B0B1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4" name="AutoShape 17" descr="k">
            <a:extLst>
              <a:ext uri="{FF2B5EF4-FFF2-40B4-BE49-F238E27FC236}">
                <a16:creationId xmlns:a16="http://schemas.microsoft.com/office/drawing/2014/main" id="{A9F77BF2-D649-45BC-A480-D460F6CC4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840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AutoShape 18" descr="\alpha _{1}">
            <a:extLst>
              <a:ext uri="{FF2B5EF4-FFF2-40B4-BE49-F238E27FC236}">
                <a16:creationId xmlns:a16="http://schemas.microsoft.com/office/drawing/2014/main" id="{D21367A5-009A-476C-8533-8DFF18C06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26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6" name="AutoShape 19" descr="\alpha _{2}">
            <a:extLst>
              <a:ext uri="{FF2B5EF4-FFF2-40B4-BE49-F238E27FC236}">
                <a16:creationId xmlns:a16="http://schemas.microsoft.com/office/drawing/2014/main" id="{80C4208F-DDF0-4992-8013-3C3367A101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1300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7" name="AutoShape 20" descr="(\alpha _{1},\alpha _{2})">
            <a:extLst>
              <a:ext uri="{FF2B5EF4-FFF2-40B4-BE49-F238E27FC236}">
                <a16:creationId xmlns:a16="http://schemas.microsoft.com/office/drawing/2014/main" id="{4FFD763A-3E1E-4915-8CED-CC45F60AE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9575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038310C-641F-42E3-9E83-B78503480A67}"/>
                  </a:ext>
                </a:extLst>
              </p:cNvPr>
              <p:cNvSpPr txBox="1"/>
              <p:nvPr/>
            </p:nvSpPr>
            <p:spPr>
              <a:xfrm>
                <a:off x="7509509" y="3000119"/>
                <a:ext cx="298900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altLang="it-IT" sz="16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alt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the negative of the sum over the rest of terms in the equality constraint. This quantity is fixed in each iteration. </a:t>
                </a:r>
                <a:endParaRPr lang="it-IT" sz="1600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038310C-641F-42E3-9E83-B7850348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509" y="3000119"/>
                <a:ext cx="2989006" cy="1077218"/>
              </a:xfrm>
              <a:prstGeom prst="rect">
                <a:avLst/>
              </a:prstGeom>
              <a:blipFill>
                <a:blip r:embed="rId3"/>
                <a:stretch>
                  <a:fillRect l="-1224" t="-1695" r="-2449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e 41">
            <a:extLst>
              <a:ext uri="{FF2B5EF4-FFF2-40B4-BE49-F238E27FC236}">
                <a16:creationId xmlns:a16="http://schemas.microsoft.com/office/drawing/2014/main" id="{A640465D-56F2-4CEB-BD82-76F751C98426}"/>
              </a:ext>
            </a:extLst>
          </p:cNvPr>
          <p:cNvSpPr/>
          <p:nvPr/>
        </p:nvSpPr>
        <p:spPr>
          <a:xfrm>
            <a:off x="1896938" y="3181240"/>
            <a:ext cx="265471" cy="2616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EEBCABF7-1B57-4C27-BE38-626E224B1235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162409" y="3312052"/>
            <a:ext cx="473734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Nuvola 45">
            <a:extLst>
              <a:ext uri="{FF2B5EF4-FFF2-40B4-BE49-F238E27FC236}">
                <a16:creationId xmlns:a16="http://schemas.microsoft.com/office/drawing/2014/main" id="{CEA8D6EF-976B-4980-87C6-21704EF1FF37}"/>
              </a:ext>
            </a:extLst>
          </p:cNvPr>
          <p:cNvSpPr/>
          <p:nvPr/>
        </p:nvSpPr>
        <p:spPr>
          <a:xfrm rot="10951769">
            <a:off x="6933146" y="2564554"/>
            <a:ext cx="4141732" cy="1756472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9259 w 43256"/>
              <a:gd name="connsiteY8" fmla="*/ 3006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073 w 43256"/>
              <a:gd name="connsiteY8" fmla="*/ 2175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073 w 43256"/>
              <a:gd name="connsiteY8" fmla="*/ 2175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1569 w 43256"/>
              <a:gd name="connsiteY11" fmla="*/ 17333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2443 w 43256"/>
              <a:gd name="connsiteY11" fmla="*/ 17312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2172 w 43256"/>
              <a:gd name="connsiteY10" fmla="*/ 15841 h 43219"/>
              <a:gd name="connsiteX11" fmla="*/ 42443 w 43256"/>
              <a:gd name="connsiteY11" fmla="*/ 17312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416"/>
              <a:gd name="connsiteY0" fmla="*/ 14229 h 43219"/>
              <a:gd name="connsiteX1" fmla="*/ 5659 w 43416"/>
              <a:gd name="connsiteY1" fmla="*/ 6766 h 43219"/>
              <a:gd name="connsiteX2" fmla="*/ 14041 w 43416"/>
              <a:gd name="connsiteY2" fmla="*/ 5061 h 43219"/>
              <a:gd name="connsiteX3" fmla="*/ 22492 w 43416"/>
              <a:gd name="connsiteY3" fmla="*/ 3291 h 43219"/>
              <a:gd name="connsiteX4" fmla="*/ 25785 w 43416"/>
              <a:gd name="connsiteY4" fmla="*/ 59 h 43219"/>
              <a:gd name="connsiteX5" fmla="*/ 29869 w 43416"/>
              <a:gd name="connsiteY5" fmla="*/ 2340 h 43219"/>
              <a:gd name="connsiteX6" fmla="*/ 35499 w 43416"/>
              <a:gd name="connsiteY6" fmla="*/ 549 h 43219"/>
              <a:gd name="connsiteX7" fmla="*/ 38354 w 43416"/>
              <a:gd name="connsiteY7" fmla="*/ 5435 h 43219"/>
              <a:gd name="connsiteX8" fmla="*/ 42018 w 43416"/>
              <a:gd name="connsiteY8" fmla="*/ 10177 h 43219"/>
              <a:gd name="connsiteX9" fmla="*/ 41854 w 43416"/>
              <a:gd name="connsiteY9" fmla="*/ 15319 h 43219"/>
              <a:gd name="connsiteX10" fmla="*/ 43052 w 43416"/>
              <a:gd name="connsiteY10" fmla="*/ 23181 h 43219"/>
              <a:gd name="connsiteX11" fmla="*/ 37440 w 43416"/>
              <a:gd name="connsiteY11" fmla="*/ 30063 h 43219"/>
              <a:gd name="connsiteX12" fmla="*/ 35431 w 43416"/>
              <a:gd name="connsiteY12" fmla="*/ 35960 h 43219"/>
              <a:gd name="connsiteX13" fmla="*/ 28591 w 43416"/>
              <a:gd name="connsiteY13" fmla="*/ 36674 h 43219"/>
              <a:gd name="connsiteX14" fmla="*/ 23703 w 43416"/>
              <a:gd name="connsiteY14" fmla="*/ 42965 h 43219"/>
              <a:gd name="connsiteX15" fmla="*/ 16516 w 43416"/>
              <a:gd name="connsiteY15" fmla="*/ 39125 h 43219"/>
              <a:gd name="connsiteX16" fmla="*/ 5840 w 43416"/>
              <a:gd name="connsiteY16" fmla="*/ 35331 h 43219"/>
              <a:gd name="connsiteX17" fmla="*/ 1146 w 43416"/>
              <a:gd name="connsiteY17" fmla="*/ 31109 h 43219"/>
              <a:gd name="connsiteX18" fmla="*/ 2149 w 43416"/>
              <a:gd name="connsiteY18" fmla="*/ 25410 h 43219"/>
              <a:gd name="connsiteX19" fmla="*/ 31 w 43416"/>
              <a:gd name="connsiteY19" fmla="*/ 19563 h 43219"/>
              <a:gd name="connsiteX20" fmla="*/ 3899 w 43416"/>
              <a:gd name="connsiteY20" fmla="*/ 14366 h 43219"/>
              <a:gd name="connsiteX21" fmla="*/ 3936 w 43416"/>
              <a:gd name="connsiteY21" fmla="*/ 14229 h 43219"/>
              <a:gd name="connsiteX0" fmla="*/ 4729 w 43416"/>
              <a:gd name="connsiteY0" fmla="*/ 26036 h 43219"/>
              <a:gd name="connsiteX1" fmla="*/ 2196 w 43416"/>
              <a:gd name="connsiteY1" fmla="*/ 25239 h 43219"/>
              <a:gd name="connsiteX2" fmla="*/ 6964 w 43416"/>
              <a:gd name="connsiteY2" fmla="*/ 34758 h 43219"/>
              <a:gd name="connsiteX3" fmla="*/ 5856 w 43416"/>
              <a:gd name="connsiteY3" fmla="*/ 35139 h 43219"/>
              <a:gd name="connsiteX4" fmla="*/ 16514 w 43416"/>
              <a:gd name="connsiteY4" fmla="*/ 38949 h 43219"/>
              <a:gd name="connsiteX5" fmla="*/ 15846 w 43416"/>
              <a:gd name="connsiteY5" fmla="*/ 37209 h 43219"/>
              <a:gd name="connsiteX6" fmla="*/ 28863 w 43416"/>
              <a:gd name="connsiteY6" fmla="*/ 34610 h 43219"/>
              <a:gd name="connsiteX7" fmla="*/ 28596 w 43416"/>
              <a:gd name="connsiteY7" fmla="*/ 36519 h 43219"/>
              <a:gd name="connsiteX8" fmla="*/ 36353 w 43416"/>
              <a:gd name="connsiteY8" fmla="*/ 12207 h 43219"/>
              <a:gd name="connsiteX9" fmla="*/ 37416 w 43416"/>
              <a:gd name="connsiteY9" fmla="*/ 29949 h 43219"/>
              <a:gd name="connsiteX10" fmla="*/ 43416 w 43416"/>
              <a:gd name="connsiteY10" fmla="*/ 22100 h 43219"/>
              <a:gd name="connsiteX11" fmla="*/ 42443 w 43416"/>
              <a:gd name="connsiteY11" fmla="*/ 17312 h 43219"/>
              <a:gd name="connsiteX12" fmla="*/ 38360 w 43416"/>
              <a:gd name="connsiteY12" fmla="*/ 5285 h 43219"/>
              <a:gd name="connsiteX13" fmla="*/ 38436 w 43416"/>
              <a:gd name="connsiteY13" fmla="*/ 6549 h 43219"/>
              <a:gd name="connsiteX14" fmla="*/ 29114 w 43416"/>
              <a:gd name="connsiteY14" fmla="*/ 3811 h 43219"/>
              <a:gd name="connsiteX15" fmla="*/ 29856 w 43416"/>
              <a:gd name="connsiteY15" fmla="*/ 2199 h 43219"/>
              <a:gd name="connsiteX16" fmla="*/ 22177 w 43416"/>
              <a:gd name="connsiteY16" fmla="*/ 4579 h 43219"/>
              <a:gd name="connsiteX17" fmla="*/ 22536 w 43416"/>
              <a:gd name="connsiteY17" fmla="*/ 3189 h 43219"/>
              <a:gd name="connsiteX18" fmla="*/ 14036 w 43416"/>
              <a:gd name="connsiteY18" fmla="*/ 5051 h 43219"/>
              <a:gd name="connsiteX19" fmla="*/ 15336 w 43416"/>
              <a:gd name="connsiteY19" fmla="*/ 6399 h 43219"/>
              <a:gd name="connsiteX20" fmla="*/ 4163 w 43416"/>
              <a:gd name="connsiteY20" fmla="*/ 15648 h 43219"/>
              <a:gd name="connsiteX21" fmla="*/ 3936 w 43416"/>
              <a:gd name="connsiteY21" fmla="*/ 14229 h 43219"/>
              <a:gd name="connsiteX0" fmla="*/ 3936 w 43416"/>
              <a:gd name="connsiteY0" fmla="*/ 14229 h 43219"/>
              <a:gd name="connsiteX1" fmla="*/ 5659 w 43416"/>
              <a:gd name="connsiteY1" fmla="*/ 6766 h 43219"/>
              <a:gd name="connsiteX2" fmla="*/ 14041 w 43416"/>
              <a:gd name="connsiteY2" fmla="*/ 5061 h 43219"/>
              <a:gd name="connsiteX3" fmla="*/ 22492 w 43416"/>
              <a:gd name="connsiteY3" fmla="*/ 3291 h 43219"/>
              <a:gd name="connsiteX4" fmla="*/ 25785 w 43416"/>
              <a:gd name="connsiteY4" fmla="*/ 59 h 43219"/>
              <a:gd name="connsiteX5" fmla="*/ 29869 w 43416"/>
              <a:gd name="connsiteY5" fmla="*/ 2340 h 43219"/>
              <a:gd name="connsiteX6" fmla="*/ 35499 w 43416"/>
              <a:gd name="connsiteY6" fmla="*/ 549 h 43219"/>
              <a:gd name="connsiteX7" fmla="*/ 38354 w 43416"/>
              <a:gd name="connsiteY7" fmla="*/ 5435 h 43219"/>
              <a:gd name="connsiteX8" fmla="*/ 42018 w 43416"/>
              <a:gd name="connsiteY8" fmla="*/ 10177 h 43219"/>
              <a:gd name="connsiteX9" fmla="*/ 41854 w 43416"/>
              <a:gd name="connsiteY9" fmla="*/ 15319 h 43219"/>
              <a:gd name="connsiteX10" fmla="*/ 43052 w 43416"/>
              <a:gd name="connsiteY10" fmla="*/ 23181 h 43219"/>
              <a:gd name="connsiteX11" fmla="*/ 37440 w 43416"/>
              <a:gd name="connsiteY11" fmla="*/ 30063 h 43219"/>
              <a:gd name="connsiteX12" fmla="*/ 35431 w 43416"/>
              <a:gd name="connsiteY12" fmla="*/ 35960 h 43219"/>
              <a:gd name="connsiteX13" fmla="*/ 28591 w 43416"/>
              <a:gd name="connsiteY13" fmla="*/ 36674 h 43219"/>
              <a:gd name="connsiteX14" fmla="*/ 23703 w 43416"/>
              <a:gd name="connsiteY14" fmla="*/ 42965 h 43219"/>
              <a:gd name="connsiteX15" fmla="*/ 16516 w 43416"/>
              <a:gd name="connsiteY15" fmla="*/ 39125 h 43219"/>
              <a:gd name="connsiteX16" fmla="*/ 5840 w 43416"/>
              <a:gd name="connsiteY16" fmla="*/ 35331 h 43219"/>
              <a:gd name="connsiteX17" fmla="*/ 1146 w 43416"/>
              <a:gd name="connsiteY17" fmla="*/ 31109 h 43219"/>
              <a:gd name="connsiteX18" fmla="*/ 2149 w 43416"/>
              <a:gd name="connsiteY18" fmla="*/ 25410 h 43219"/>
              <a:gd name="connsiteX19" fmla="*/ 31 w 43416"/>
              <a:gd name="connsiteY19" fmla="*/ 19563 h 43219"/>
              <a:gd name="connsiteX20" fmla="*/ 3899 w 43416"/>
              <a:gd name="connsiteY20" fmla="*/ 14366 h 43219"/>
              <a:gd name="connsiteX21" fmla="*/ 3936 w 43416"/>
              <a:gd name="connsiteY21" fmla="*/ 14229 h 43219"/>
              <a:gd name="connsiteX0" fmla="*/ 4729 w 43416"/>
              <a:gd name="connsiteY0" fmla="*/ 26036 h 43219"/>
              <a:gd name="connsiteX1" fmla="*/ 2196 w 43416"/>
              <a:gd name="connsiteY1" fmla="*/ 25239 h 43219"/>
              <a:gd name="connsiteX2" fmla="*/ 6964 w 43416"/>
              <a:gd name="connsiteY2" fmla="*/ 34758 h 43219"/>
              <a:gd name="connsiteX3" fmla="*/ 5856 w 43416"/>
              <a:gd name="connsiteY3" fmla="*/ 35139 h 43219"/>
              <a:gd name="connsiteX4" fmla="*/ 16514 w 43416"/>
              <a:gd name="connsiteY4" fmla="*/ 38949 h 43219"/>
              <a:gd name="connsiteX5" fmla="*/ 15846 w 43416"/>
              <a:gd name="connsiteY5" fmla="*/ 37209 h 43219"/>
              <a:gd name="connsiteX6" fmla="*/ 28863 w 43416"/>
              <a:gd name="connsiteY6" fmla="*/ 34610 h 43219"/>
              <a:gd name="connsiteX7" fmla="*/ 28596 w 43416"/>
              <a:gd name="connsiteY7" fmla="*/ 36519 h 43219"/>
              <a:gd name="connsiteX8" fmla="*/ 36353 w 43416"/>
              <a:gd name="connsiteY8" fmla="*/ 12207 h 43219"/>
              <a:gd name="connsiteX9" fmla="*/ 37416 w 43416"/>
              <a:gd name="connsiteY9" fmla="*/ 29949 h 43219"/>
              <a:gd name="connsiteX10" fmla="*/ 43416 w 43416"/>
              <a:gd name="connsiteY10" fmla="*/ 22100 h 43219"/>
              <a:gd name="connsiteX11" fmla="*/ 41754 w 43416"/>
              <a:gd name="connsiteY11" fmla="*/ 26425 h 43219"/>
              <a:gd name="connsiteX12" fmla="*/ 38360 w 43416"/>
              <a:gd name="connsiteY12" fmla="*/ 5285 h 43219"/>
              <a:gd name="connsiteX13" fmla="*/ 38436 w 43416"/>
              <a:gd name="connsiteY13" fmla="*/ 6549 h 43219"/>
              <a:gd name="connsiteX14" fmla="*/ 29114 w 43416"/>
              <a:gd name="connsiteY14" fmla="*/ 3811 h 43219"/>
              <a:gd name="connsiteX15" fmla="*/ 29856 w 43416"/>
              <a:gd name="connsiteY15" fmla="*/ 2199 h 43219"/>
              <a:gd name="connsiteX16" fmla="*/ 22177 w 43416"/>
              <a:gd name="connsiteY16" fmla="*/ 4579 h 43219"/>
              <a:gd name="connsiteX17" fmla="*/ 22536 w 43416"/>
              <a:gd name="connsiteY17" fmla="*/ 3189 h 43219"/>
              <a:gd name="connsiteX18" fmla="*/ 14036 w 43416"/>
              <a:gd name="connsiteY18" fmla="*/ 5051 h 43219"/>
              <a:gd name="connsiteX19" fmla="*/ 15336 w 43416"/>
              <a:gd name="connsiteY19" fmla="*/ 6399 h 43219"/>
              <a:gd name="connsiteX20" fmla="*/ 4163 w 43416"/>
              <a:gd name="connsiteY20" fmla="*/ 15648 h 43219"/>
              <a:gd name="connsiteX21" fmla="*/ 3936 w 4341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2342 w 43256"/>
              <a:gd name="connsiteY10" fmla="*/ 30171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354 w 43256"/>
              <a:gd name="connsiteY8" fmla="*/ 12438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354 w 43256"/>
              <a:gd name="connsiteY8" fmla="*/ 12438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9821 w 43256"/>
              <a:gd name="connsiteY11" fmla="*/ 2256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9821 w 43256"/>
              <a:gd name="connsiteY11" fmla="*/ 2256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8650 w 43256"/>
              <a:gd name="connsiteY11" fmla="*/ 2508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8650 w 43256"/>
              <a:gd name="connsiteY11" fmla="*/ 2508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5591"/>
              <a:gd name="connsiteY0" fmla="*/ 14229 h 43219"/>
              <a:gd name="connsiteX1" fmla="*/ 5659 w 45591"/>
              <a:gd name="connsiteY1" fmla="*/ 6766 h 43219"/>
              <a:gd name="connsiteX2" fmla="*/ 14041 w 45591"/>
              <a:gd name="connsiteY2" fmla="*/ 5061 h 43219"/>
              <a:gd name="connsiteX3" fmla="*/ 22492 w 45591"/>
              <a:gd name="connsiteY3" fmla="*/ 3291 h 43219"/>
              <a:gd name="connsiteX4" fmla="*/ 25785 w 45591"/>
              <a:gd name="connsiteY4" fmla="*/ 59 h 43219"/>
              <a:gd name="connsiteX5" fmla="*/ 29869 w 45591"/>
              <a:gd name="connsiteY5" fmla="*/ 2340 h 43219"/>
              <a:gd name="connsiteX6" fmla="*/ 35499 w 45591"/>
              <a:gd name="connsiteY6" fmla="*/ 549 h 43219"/>
              <a:gd name="connsiteX7" fmla="*/ 38354 w 45591"/>
              <a:gd name="connsiteY7" fmla="*/ 5435 h 43219"/>
              <a:gd name="connsiteX8" fmla="*/ 42018 w 45591"/>
              <a:gd name="connsiteY8" fmla="*/ 10177 h 43219"/>
              <a:gd name="connsiteX9" fmla="*/ 41854 w 45591"/>
              <a:gd name="connsiteY9" fmla="*/ 15319 h 43219"/>
              <a:gd name="connsiteX10" fmla="*/ 43052 w 45591"/>
              <a:gd name="connsiteY10" fmla="*/ 23181 h 43219"/>
              <a:gd name="connsiteX11" fmla="*/ 37440 w 45591"/>
              <a:gd name="connsiteY11" fmla="*/ 30063 h 43219"/>
              <a:gd name="connsiteX12" fmla="*/ 35431 w 45591"/>
              <a:gd name="connsiteY12" fmla="*/ 35960 h 43219"/>
              <a:gd name="connsiteX13" fmla="*/ 28591 w 45591"/>
              <a:gd name="connsiteY13" fmla="*/ 36674 h 43219"/>
              <a:gd name="connsiteX14" fmla="*/ 23703 w 45591"/>
              <a:gd name="connsiteY14" fmla="*/ 42965 h 43219"/>
              <a:gd name="connsiteX15" fmla="*/ 16516 w 45591"/>
              <a:gd name="connsiteY15" fmla="*/ 39125 h 43219"/>
              <a:gd name="connsiteX16" fmla="*/ 5840 w 45591"/>
              <a:gd name="connsiteY16" fmla="*/ 35331 h 43219"/>
              <a:gd name="connsiteX17" fmla="*/ 1146 w 45591"/>
              <a:gd name="connsiteY17" fmla="*/ 31109 h 43219"/>
              <a:gd name="connsiteX18" fmla="*/ 2149 w 45591"/>
              <a:gd name="connsiteY18" fmla="*/ 25410 h 43219"/>
              <a:gd name="connsiteX19" fmla="*/ 31 w 45591"/>
              <a:gd name="connsiteY19" fmla="*/ 19563 h 43219"/>
              <a:gd name="connsiteX20" fmla="*/ 3899 w 45591"/>
              <a:gd name="connsiteY20" fmla="*/ 14366 h 43219"/>
              <a:gd name="connsiteX21" fmla="*/ 3936 w 45591"/>
              <a:gd name="connsiteY21" fmla="*/ 14229 h 43219"/>
              <a:gd name="connsiteX0" fmla="*/ 4729 w 45591"/>
              <a:gd name="connsiteY0" fmla="*/ 26036 h 43219"/>
              <a:gd name="connsiteX1" fmla="*/ 2196 w 45591"/>
              <a:gd name="connsiteY1" fmla="*/ 25239 h 43219"/>
              <a:gd name="connsiteX2" fmla="*/ 6964 w 45591"/>
              <a:gd name="connsiteY2" fmla="*/ 34758 h 43219"/>
              <a:gd name="connsiteX3" fmla="*/ 5856 w 45591"/>
              <a:gd name="connsiteY3" fmla="*/ 35139 h 43219"/>
              <a:gd name="connsiteX4" fmla="*/ 16514 w 45591"/>
              <a:gd name="connsiteY4" fmla="*/ 38949 h 43219"/>
              <a:gd name="connsiteX5" fmla="*/ 15846 w 45591"/>
              <a:gd name="connsiteY5" fmla="*/ 37209 h 43219"/>
              <a:gd name="connsiteX6" fmla="*/ 28863 w 45591"/>
              <a:gd name="connsiteY6" fmla="*/ 34610 h 43219"/>
              <a:gd name="connsiteX7" fmla="*/ 28596 w 45591"/>
              <a:gd name="connsiteY7" fmla="*/ 36519 h 43219"/>
              <a:gd name="connsiteX8" fmla="*/ 37446 w 45591"/>
              <a:gd name="connsiteY8" fmla="*/ 29967 h 43219"/>
              <a:gd name="connsiteX9" fmla="*/ 37416 w 45591"/>
              <a:gd name="connsiteY9" fmla="*/ 29949 h 43219"/>
              <a:gd name="connsiteX10" fmla="*/ 40587 w 45591"/>
              <a:gd name="connsiteY10" fmla="*/ 28305 h 43219"/>
              <a:gd name="connsiteX11" fmla="*/ 45591 w 45591"/>
              <a:gd name="connsiteY11" fmla="*/ 35045 h 43219"/>
              <a:gd name="connsiteX12" fmla="*/ 38360 w 45591"/>
              <a:gd name="connsiteY12" fmla="*/ 5285 h 43219"/>
              <a:gd name="connsiteX13" fmla="*/ 38436 w 45591"/>
              <a:gd name="connsiteY13" fmla="*/ 6549 h 43219"/>
              <a:gd name="connsiteX14" fmla="*/ 29114 w 45591"/>
              <a:gd name="connsiteY14" fmla="*/ 3811 h 43219"/>
              <a:gd name="connsiteX15" fmla="*/ 29856 w 45591"/>
              <a:gd name="connsiteY15" fmla="*/ 2199 h 43219"/>
              <a:gd name="connsiteX16" fmla="*/ 22177 w 45591"/>
              <a:gd name="connsiteY16" fmla="*/ 4579 h 43219"/>
              <a:gd name="connsiteX17" fmla="*/ 22536 w 45591"/>
              <a:gd name="connsiteY17" fmla="*/ 3189 h 43219"/>
              <a:gd name="connsiteX18" fmla="*/ 14036 w 45591"/>
              <a:gd name="connsiteY18" fmla="*/ 5051 h 43219"/>
              <a:gd name="connsiteX19" fmla="*/ 15336 w 45591"/>
              <a:gd name="connsiteY19" fmla="*/ 6399 h 43219"/>
              <a:gd name="connsiteX20" fmla="*/ 4163 w 45591"/>
              <a:gd name="connsiteY20" fmla="*/ 15648 h 43219"/>
              <a:gd name="connsiteX21" fmla="*/ 3936 w 45591"/>
              <a:gd name="connsiteY21" fmla="*/ 14229 h 43219"/>
              <a:gd name="connsiteX0" fmla="*/ 3936 w 44159"/>
              <a:gd name="connsiteY0" fmla="*/ 14229 h 43219"/>
              <a:gd name="connsiteX1" fmla="*/ 5659 w 44159"/>
              <a:gd name="connsiteY1" fmla="*/ 6766 h 43219"/>
              <a:gd name="connsiteX2" fmla="*/ 14041 w 44159"/>
              <a:gd name="connsiteY2" fmla="*/ 5061 h 43219"/>
              <a:gd name="connsiteX3" fmla="*/ 22492 w 44159"/>
              <a:gd name="connsiteY3" fmla="*/ 3291 h 43219"/>
              <a:gd name="connsiteX4" fmla="*/ 25785 w 44159"/>
              <a:gd name="connsiteY4" fmla="*/ 59 h 43219"/>
              <a:gd name="connsiteX5" fmla="*/ 29869 w 44159"/>
              <a:gd name="connsiteY5" fmla="*/ 2340 h 43219"/>
              <a:gd name="connsiteX6" fmla="*/ 35499 w 44159"/>
              <a:gd name="connsiteY6" fmla="*/ 549 h 43219"/>
              <a:gd name="connsiteX7" fmla="*/ 38354 w 44159"/>
              <a:gd name="connsiteY7" fmla="*/ 5435 h 43219"/>
              <a:gd name="connsiteX8" fmla="*/ 42018 w 44159"/>
              <a:gd name="connsiteY8" fmla="*/ 10177 h 43219"/>
              <a:gd name="connsiteX9" fmla="*/ 41854 w 44159"/>
              <a:gd name="connsiteY9" fmla="*/ 15319 h 43219"/>
              <a:gd name="connsiteX10" fmla="*/ 43052 w 44159"/>
              <a:gd name="connsiteY10" fmla="*/ 23181 h 43219"/>
              <a:gd name="connsiteX11" fmla="*/ 37440 w 44159"/>
              <a:gd name="connsiteY11" fmla="*/ 30063 h 43219"/>
              <a:gd name="connsiteX12" fmla="*/ 35431 w 44159"/>
              <a:gd name="connsiteY12" fmla="*/ 35960 h 43219"/>
              <a:gd name="connsiteX13" fmla="*/ 28591 w 44159"/>
              <a:gd name="connsiteY13" fmla="*/ 36674 h 43219"/>
              <a:gd name="connsiteX14" fmla="*/ 23703 w 44159"/>
              <a:gd name="connsiteY14" fmla="*/ 42965 h 43219"/>
              <a:gd name="connsiteX15" fmla="*/ 16516 w 44159"/>
              <a:gd name="connsiteY15" fmla="*/ 39125 h 43219"/>
              <a:gd name="connsiteX16" fmla="*/ 5840 w 44159"/>
              <a:gd name="connsiteY16" fmla="*/ 35331 h 43219"/>
              <a:gd name="connsiteX17" fmla="*/ 1146 w 44159"/>
              <a:gd name="connsiteY17" fmla="*/ 31109 h 43219"/>
              <a:gd name="connsiteX18" fmla="*/ 2149 w 44159"/>
              <a:gd name="connsiteY18" fmla="*/ 25410 h 43219"/>
              <a:gd name="connsiteX19" fmla="*/ 31 w 44159"/>
              <a:gd name="connsiteY19" fmla="*/ 19563 h 43219"/>
              <a:gd name="connsiteX20" fmla="*/ 3899 w 44159"/>
              <a:gd name="connsiteY20" fmla="*/ 14366 h 43219"/>
              <a:gd name="connsiteX21" fmla="*/ 3936 w 44159"/>
              <a:gd name="connsiteY21" fmla="*/ 14229 h 43219"/>
              <a:gd name="connsiteX0" fmla="*/ 4729 w 44159"/>
              <a:gd name="connsiteY0" fmla="*/ 26036 h 43219"/>
              <a:gd name="connsiteX1" fmla="*/ 2196 w 44159"/>
              <a:gd name="connsiteY1" fmla="*/ 25239 h 43219"/>
              <a:gd name="connsiteX2" fmla="*/ 6964 w 44159"/>
              <a:gd name="connsiteY2" fmla="*/ 34758 h 43219"/>
              <a:gd name="connsiteX3" fmla="*/ 5856 w 44159"/>
              <a:gd name="connsiteY3" fmla="*/ 35139 h 43219"/>
              <a:gd name="connsiteX4" fmla="*/ 16514 w 44159"/>
              <a:gd name="connsiteY4" fmla="*/ 38949 h 43219"/>
              <a:gd name="connsiteX5" fmla="*/ 15846 w 44159"/>
              <a:gd name="connsiteY5" fmla="*/ 37209 h 43219"/>
              <a:gd name="connsiteX6" fmla="*/ 28863 w 44159"/>
              <a:gd name="connsiteY6" fmla="*/ 34610 h 43219"/>
              <a:gd name="connsiteX7" fmla="*/ 28596 w 44159"/>
              <a:gd name="connsiteY7" fmla="*/ 36519 h 43219"/>
              <a:gd name="connsiteX8" fmla="*/ 37446 w 44159"/>
              <a:gd name="connsiteY8" fmla="*/ 29967 h 43219"/>
              <a:gd name="connsiteX9" fmla="*/ 37416 w 44159"/>
              <a:gd name="connsiteY9" fmla="*/ 29949 h 43219"/>
              <a:gd name="connsiteX10" fmla="*/ 40587 w 44159"/>
              <a:gd name="connsiteY10" fmla="*/ 28305 h 43219"/>
              <a:gd name="connsiteX11" fmla="*/ 44159 w 44159"/>
              <a:gd name="connsiteY11" fmla="*/ 21275 h 43219"/>
              <a:gd name="connsiteX12" fmla="*/ 38360 w 44159"/>
              <a:gd name="connsiteY12" fmla="*/ 5285 h 43219"/>
              <a:gd name="connsiteX13" fmla="*/ 38436 w 44159"/>
              <a:gd name="connsiteY13" fmla="*/ 6549 h 43219"/>
              <a:gd name="connsiteX14" fmla="*/ 29114 w 44159"/>
              <a:gd name="connsiteY14" fmla="*/ 3811 h 43219"/>
              <a:gd name="connsiteX15" fmla="*/ 29856 w 44159"/>
              <a:gd name="connsiteY15" fmla="*/ 2199 h 43219"/>
              <a:gd name="connsiteX16" fmla="*/ 22177 w 44159"/>
              <a:gd name="connsiteY16" fmla="*/ 4579 h 43219"/>
              <a:gd name="connsiteX17" fmla="*/ 22536 w 44159"/>
              <a:gd name="connsiteY17" fmla="*/ 3189 h 43219"/>
              <a:gd name="connsiteX18" fmla="*/ 14036 w 44159"/>
              <a:gd name="connsiteY18" fmla="*/ 5051 h 43219"/>
              <a:gd name="connsiteX19" fmla="*/ 15336 w 44159"/>
              <a:gd name="connsiteY19" fmla="*/ 6399 h 43219"/>
              <a:gd name="connsiteX20" fmla="*/ 4163 w 44159"/>
              <a:gd name="connsiteY20" fmla="*/ 15648 h 43219"/>
              <a:gd name="connsiteX21" fmla="*/ 3936 w 44159"/>
              <a:gd name="connsiteY21" fmla="*/ 14229 h 43219"/>
              <a:gd name="connsiteX0" fmla="*/ 3936 w 44838"/>
              <a:gd name="connsiteY0" fmla="*/ 14229 h 43219"/>
              <a:gd name="connsiteX1" fmla="*/ 5659 w 44838"/>
              <a:gd name="connsiteY1" fmla="*/ 6766 h 43219"/>
              <a:gd name="connsiteX2" fmla="*/ 14041 w 44838"/>
              <a:gd name="connsiteY2" fmla="*/ 5061 h 43219"/>
              <a:gd name="connsiteX3" fmla="*/ 22492 w 44838"/>
              <a:gd name="connsiteY3" fmla="*/ 3291 h 43219"/>
              <a:gd name="connsiteX4" fmla="*/ 25785 w 44838"/>
              <a:gd name="connsiteY4" fmla="*/ 59 h 43219"/>
              <a:gd name="connsiteX5" fmla="*/ 29869 w 44838"/>
              <a:gd name="connsiteY5" fmla="*/ 2340 h 43219"/>
              <a:gd name="connsiteX6" fmla="*/ 35499 w 44838"/>
              <a:gd name="connsiteY6" fmla="*/ 549 h 43219"/>
              <a:gd name="connsiteX7" fmla="*/ 38354 w 44838"/>
              <a:gd name="connsiteY7" fmla="*/ 5435 h 43219"/>
              <a:gd name="connsiteX8" fmla="*/ 42018 w 44838"/>
              <a:gd name="connsiteY8" fmla="*/ 10177 h 43219"/>
              <a:gd name="connsiteX9" fmla="*/ 41854 w 44838"/>
              <a:gd name="connsiteY9" fmla="*/ 15319 h 43219"/>
              <a:gd name="connsiteX10" fmla="*/ 43052 w 44838"/>
              <a:gd name="connsiteY10" fmla="*/ 23181 h 43219"/>
              <a:gd name="connsiteX11" fmla="*/ 37440 w 44838"/>
              <a:gd name="connsiteY11" fmla="*/ 30063 h 43219"/>
              <a:gd name="connsiteX12" fmla="*/ 35431 w 44838"/>
              <a:gd name="connsiteY12" fmla="*/ 35960 h 43219"/>
              <a:gd name="connsiteX13" fmla="*/ 28591 w 44838"/>
              <a:gd name="connsiteY13" fmla="*/ 36674 h 43219"/>
              <a:gd name="connsiteX14" fmla="*/ 23703 w 44838"/>
              <a:gd name="connsiteY14" fmla="*/ 42965 h 43219"/>
              <a:gd name="connsiteX15" fmla="*/ 16516 w 44838"/>
              <a:gd name="connsiteY15" fmla="*/ 39125 h 43219"/>
              <a:gd name="connsiteX16" fmla="*/ 5840 w 44838"/>
              <a:gd name="connsiteY16" fmla="*/ 35331 h 43219"/>
              <a:gd name="connsiteX17" fmla="*/ 1146 w 44838"/>
              <a:gd name="connsiteY17" fmla="*/ 31109 h 43219"/>
              <a:gd name="connsiteX18" fmla="*/ 2149 w 44838"/>
              <a:gd name="connsiteY18" fmla="*/ 25410 h 43219"/>
              <a:gd name="connsiteX19" fmla="*/ 31 w 44838"/>
              <a:gd name="connsiteY19" fmla="*/ 19563 h 43219"/>
              <a:gd name="connsiteX20" fmla="*/ 3899 w 44838"/>
              <a:gd name="connsiteY20" fmla="*/ 14366 h 43219"/>
              <a:gd name="connsiteX21" fmla="*/ 3936 w 44838"/>
              <a:gd name="connsiteY21" fmla="*/ 14229 h 43219"/>
              <a:gd name="connsiteX0" fmla="*/ 4729 w 44838"/>
              <a:gd name="connsiteY0" fmla="*/ 26036 h 43219"/>
              <a:gd name="connsiteX1" fmla="*/ 2196 w 44838"/>
              <a:gd name="connsiteY1" fmla="*/ 25239 h 43219"/>
              <a:gd name="connsiteX2" fmla="*/ 6964 w 44838"/>
              <a:gd name="connsiteY2" fmla="*/ 34758 h 43219"/>
              <a:gd name="connsiteX3" fmla="*/ 5856 w 44838"/>
              <a:gd name="connsiteY3" fmla="*/ 35139 h 43219"/>
              <a:gd name="connsiteX4" fmla="*/ 16514 w 44838"/>
              <a:gd name="connsiteY4" fmla="*/ 38949 h 43219"/>
              <a:gd name="connsiteX5" fmla="*/ 15846 w 44838"/>
              <a:gd name="connsiteY5" fmla="*/ 37209 h 43219"/>
              <a:gd name="connsiteX6" fmla="*/ 28863 w 44838"/>
              <a:gd name="connsiteY6" fmla="*/ 34610 h 43219"/>
              <a:gd name="connsiteX7" fmla="*/ 28596 w 44838"/>
              <a:gd name="connsiteY7" fmla="*/ 36519 h 43219"/>
              <a:gd name="connsiteX8" fmla="*/ 37446 w 44838"/>
              <a:gd name="connsiteY8" fmla="*/ 29967 h 43219"/>
              <a:gd name="connsiteX9" fmla="*/ 37416 w 44838"/>
              <a:gd name="connsiteY9" fmla="*/ 29949 h 43219"/>
              <a:gd name="connsiteX10" fmla="*/ 40587 w 44838"/>
              <a:gd name="connsiteY10" fmla="*/ 28305 h 43219"/>
              <a:gd name="connsiteX11" fmla="*/ 44159 w 44838"/>
              <a:gd name="connsiteY11" fmla="*/ 21275 h 43219"/>
              <a:gd name="connsiteX12" fmla="*/ 38360 w 44838"/>
              <a:gd name="connsiteY12" fmla="*/ 5285 h 43219"/>
              <a:gd name="connsiteX13" fmla="*/ 38436 w 44838"/>
              <a:gd name="connsiteY13" fmla="*/ 6549 h 43219"/>
              <a:gd name="connsiteX14" fmla="*/ 29114 w 44838"/>
              <a:gd name="connsiteY14" fmla="*/ 3811 h 43219"/>
              <a:gd name="connsiteX15" fmla="*/ 29856 w 44838"/>
              <a:gd name="connsiteY15" fmla="*/ 2199 h 43219"/>
              <a:gd name="connsiteX16" fmla="*/ 22177 w 44838"/>
              <a:gd name="connsiteY16" fmla="*/ 4579 h 43219"/>
              <a:gd name="connsiteX17" fmla="*/ 22536 w 44838"/>
              <a:gd name="connsiteY17" fmla="*/ 3189 h 43219"/>
              <a:gd name="connsiteX18" fmla="*/ 14036 w 44838"/>
              <a:gd name="connsiteY18" fmla="*/ 5051 h 43219"/>
              <a:gd name="connsiteX19" fmla="*/ 15336 w 44838"/>
              <a:gd name="connsiteY19" fmla="*/ 6399 h 43219"/>
              <a:gd name="connsiteX20" fmla="*/ 4163 w 44838"/>
              <a:gd name="connsiteY20" fmla="*/ 15648 h 43219"/>
              <a:gd name="connsiteX21" fmla="*/ 3936 w 44838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2238 w 43256"/>
              <a:gd name="connsiteY11" fmla="*/ 2277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2238 w 43256"/>
              <a:gd name="connsiteY11" fmla="*/ 2277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88 w 43256"/>
              <a:gd name="connsiteY11" fmla="*/ 1531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91"/>
              <a:gd name="connsiteY0" fmla="*/ 14229 h 43219"/>
              <a:gd name="connsiteX1" fmla="*/ 5659 w 43291"/>
              <a:gd name="connsiteY1" fmla="*/ 6766 h 43219"/>
              <a:gd name="connsiteX2" fmla="*/ 14041 w 43291"/>
              <a:gd name="connsiteY2" fmla="*/ 5061 h 43219"/>
              <a:gd name="connsiteX3" fmla="*/ 22492 w 43291"/>
              <a:gd name="connsiteY3" fmla="*/ 3291 h 43219"/>
              <a:gd name="connsiteX4" fmla="*/ 25785 w 43291"/>
              <a:gd name="connsiteY4" fmla="*/ 59 h 43219"/>
              <a:gd name="connsiteX5" fmla="*/ 29869 w 43291"/>
              <a:gd name="connsiteY5" fmla="*/ 2340 h 43219"/>
              <a:gd name="connsiteX6" fmla="*/ 35499 w 43291"/>
              <a:gd name="connsiteY6" fmla="*/ 549 h 43219"/>
              <a:gd name="connsiteX7" fmla="*/ 38354 w 43291"/>
              <a:gd name="connsiteY7" fmla="*/ 5435 h 43219"/>
              <a:gd name="connsiteX8" fmla="*/ 42018 w 43291"/>
              <a:gd name="connsiteY8" fmla="*/ 10177 h 43219"/>
              <a:gd name="connsiteX9" fmla="*/ 41854 w 43291"/>
              <a:gd name="connsiteY9" fmla="*/ 15319 h 43219"/>
              <a:gd name="connsiteX10" fmla="*/ 43052 w 43291"/>
              <a:gd name="connsiteY10" fmla="*/ 23181 h 43219"/>
              <a:gd name="connsiteX11" fmla="*/ 37440 w 43291"/>
              <a:gd name="connsiteY11" fmla="*/ 30063 h 43219"/>
              <a:gd name="connsiteX12" fmla="*/ 35431 w 43291"/>
              <a:gd name="connsiteY12" fmla="*/ 35960 h 43219"/>
              <a:gd name="connsiteX13" fmla="*/ 28591 w 43291"/>
              <a:gd name="connsiteY13" fmla="*/ 36674 h 43219"/>
              <a:gd name="connsiteX14" fmla="*/ 23703 w 43291"/>
              <a:gd name="connsiteY14" fmla="*/ 42965 h 43219"/>
              <a:gd name="connsiteX15" fmla="*/ 16516 w 43291"/>
              <a:gd name="connsiteY15" fmla="*/ 39125 h 43219"/>
              <a:gd name="connsiteX16" fmla="*/ 5840 w 43291"/>
              <a:gd name="connsiteY16" fmla="*/ 35331 h 43219"/>
              <a:gd name="connsiteX17" fmla="*/ 1146 w 43291"/>
              <a:gd name="connsiteY17" fmla="*/ 31109 h 43219"/>
              <a:gd name="connsiteX18" fmla="*/ 2149 w 43291"/>
              <a:gd name="connsiteY18" fmla="*/ 25410 h 43219"/>
              <a:gd name="connsiteX19" fmla="*/ 31 w 43291"/>
              <a:gd name="connsiteY19" fmla="*/ 19563 h 43219"/>
              <a:gd name="connsiteX20" fmla="*/ 3899 w 43291"/>
              <a:gd name="connsiteY20" fmla="*/ 14366 h 43219"/>
              <a:gd name="connsiteX21" fmla="*/ 3936 w 43291"/>
              <a:gd name="connsiteY21" fmla="*/ 14229 h 43219"/>
              <a:gd name="connsiteX0" fmla="*/ 4729 w 43291"/>
              <a:gd name="connsiteY0" fmla="*/ 26036 h 43219"/>
              <a:gd name="connsiteX1" fmla="*/ 2196 w 43291"/>
              <a:gd name="connsiteY1" fmla="*/ 25239 h 43219"/>
              <a:gd name="connsiteX2" fmla="*/ 6964 w 43291"/>
              <a:gd name="connsiteY2" fmla="*/ 34758 h 43219"/>
              <a:gd name="connsiteX3" fmla="*/ 5856 w 43291"/>
              <a:gd name="connsiteY3" fmla="*/ 35139 h 43219"/>
              <a:gd name="connsiteX4" fmla="*/ 16514 w 43291"/>
              <a:gd name="connsiteY4" fmla="*/ 38949 h 43219"/>
              <a:gd name="connsiteX5" fmla="*/ 15846 w 43291"/>
              <a:gd name="connsiteY5" fmla="*/ 37209 h 43219"/>
              <a:gd name="connsiteX6" fmla="*/ 28863 w 43291"/>
              <a:gd name="connsiteY6" fmla="*/ 34610 h 43219"/>
              <a:gd name="connsiteX7" fmla="*/ 28596 w 43291"/>
              <a:gd name="connsiteY7" fmla="*/ 36519 h 43219"/>
              <a:gd name="connsiteX8" fmla="*/ 37446 w 43291"/>
              <a:gd name="connsiteY8" fmla="*/ 29967 h 43219"/>
              <a:gd name="connsiteX9" fmla="*/ 37416 w 43291"/>
              <a:gd name="connsiteY9" fmla="*/ 29949 h 43219"/>
              <a:gd name="connsiteX10" fmla="*/ 40587 w 43291"/>
              <a:gd name="connsiteY10" fmla="*/ 28305 h 43219"/>
              <a:gd name="connsiteX11" fmla="*/ 41788 w 43291"/>
              <a:gd name="connsiteY11" fmla="*/ 15318 h 43219"/>
              <a:gd name="connsiteX12" fmla="*/ 38360 w 43291"/>
              <a:gd name="connsiteY12" fmla="*/ 5285 h 43219"/>
              <a:gd name="connsiteX13" fmla="*/ 38436 w 43291"/>
              <a:gd name="connsiteY13" fmla="*/ 6549 h 43219"/>
              <a:gd name="connsiteX14" fmla="*/ 29114 w 43291"/>
              <a:gd name="connsiteY14" fmla="*/ 3811 h 43219"/>
              <a:gd name="connsiteX15" fmla="*/ 29856 w 43291"/>
              <a:gd name="connsiteY15" fmla="*/ 2199 h 43219"/>
              <a:gd name="connsiteX16" fmla="*/ 22177 w 43291"/>
              <a:gd name="connsiteY16" fmla="*/ 4579 h 43219"/>
              <a:gd name="connsiteX17" fmla="*/ 22536 w 43291"/>
              <a:gd name="connsiteY17" fmla="*/ 3189 h 43219"/>
              <a:gd name="connsiteX18" fmla="*/ 14036 w 43291"/>
              <a:gd name="connsiteY18" fmla="*/ 5051 h 43219"/>
              <a:gd name="connsiteX19" fmla="*/ 15336 w 43291"/>
              <a:gd name="connsiteY19" fmla="*/ 6399 h 43219"/>
              <a:gd name="connsiteX20" fmla="*/ 4163 w 43291"/>
              <a:gd name="connsiteY20" fmla="*/ 15648 h 43219"/>
              <a:gd name="connsiteX21" fmla="*/ 3936 w 43291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91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91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446" y="29967"/>
                </a:moveTo>
                <a:cubicBezTo>
                  <a:pt x="37471" y="30383"/>
                  <a:pt x="37434" y="26917"/>
                  <a:pt x="37416" y="29949"/>
                </a:cubicBezTo>
                <a:moveTo>
                  <a:pt x="40587" y="28305"/>
                </a:moveTo>
                <a:cubicBezTo>
                  <a:pt x="39781" y="28968"/>
                  <a:pt x="46063" y="23596"/>
                  <a:pt x="41788" y="15318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A1D69170-ED0B-42BC-A298-D4769C63F3C1}"/>
                  </a:ext>
                </a:extLst>
              </p:cNvPr>
              <p:cNvSpPr/>
              <p:nvPr/>
            </p:nvSpPr>
            <p:spPr>
              <a:xfrm>
                <a:off x="279400" y="4075468"/>
                <a:ext cx="6096000" cy="21469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b="1" dirty="0"/>
                  <a:t>THE ALGORITHM:</a:t>
                </a:r>
                <a:r>
                  <a:rPr lang="it-IT" altLang="it-IT" sz="1600" dirty="0"/>
                  <a:t> </a:t>
                </a:r>
              </a:p>
              <a:p>
                <a:pPr lvl="1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1 </a:t>
                </a:r>
                <a:r>
                  <a:rPr lang="it-IT" altLang="it-IT" sz="1600" dirty="0" err="1"/>
                  <a:t>Find</a:t>
                </a:r>
                <a:r>
                  <a:rPr lang="it-IT" altLang="it-IT" sz="1600" dirty="0"/>
                  <a:t> a Lagrange </a:t>
                </a:r>
                <a:r>
                  <a:rPr lang="it-IT" altLang="it-IT" sz="1600" dirty="0" err="1"/>
                  <a:t>multiplier</a:t>
                </a:r>
                <a:r>
                  <a:rPr lang="it-IT" altLang="it-IT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that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violates</a:t>
                </a:r>
                <a:r>
                  <a:rPr lang="it-IT" altLang="it-IT" sz="1600" dirty="0"/>
                  <a:t> the KKT </a:t>
                </a:r>
                <a:r>
                  <a:rPr lang="it-IT" altLang="it-IT" sz="1600" dirty="0" err="1"/>
                  <a:t>conditions</a:t>
                </a:r>
                <a:endParaRPr lang="it-IT" altLang="it-IT" sz="1600" dirty="0"/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2 Pick a second </a:t>
                </a:r>
                <a:r>
                  <a:rPr lang="it-IT" altLang="it-IT" sz="1600" dirty="0" err="1"/>
                  <a:t>multiplier</a:t>
                </a:r>
                <a:r>
                  <a:rPr lang="it-IT" alt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altLang="it-IT" sz="1600" dirty="0"/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3 </a:t>
                </a:r>
                <a:r>
                  <a:rPr lang="it-IT" altLang="it-IT" sz="1600" dirty="0" err="1"/>
                  <a:t>Optimize</a:t>
                </a:r>
                <a:r>
                  <a:rPr lang="it-IT" altLang="it-IT" sz="1600" dirty="0"/>
                  <a:t> the </a:t>
                </a:r>
                <a:r>
                  <a:rPr lang="it-IT" altLang="it-IT" sz="1600" dirty="0" err="1"/>
                  <a:t>pair</a:t>
                </a:r>
                <a:r>
                  <a:rPr lang="it-IT" altLang="it-IT" sz="1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altLang="it-IT" sz="1600" dirty="0"/>
                  <a:t>     . </a:t>
                </a:r>
              </a:p>
              <a:p>
                <a:pPr lvl="1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4 </a:t>
                </a:r>
                <a:r>
                  <a:rPr lang="it-IT" altLang="it-IT" sz="1600" dirty="0" err="1"/>
                  <a:t>Repeat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until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convergence</a:t>
                </a:r>
                <a:r>
                  <a:rPr lang="it-IT" altLang="it-IT" sz="1600" dirty="0"/>
                  <a:t>.</a:t>
                </a:r>
              </a:p>
            </p:txBody>
          </p:sp>
        </mc:Choice>
        <mc:Fallback xmlns=""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A1D69170-ED0B-42BC-A298-D4769C63F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075468"/>
                <a:ext cx="6096000" cy="2146998"/>
              </a:xfrm>
              <a:prstGeom prst="rect">
                <a:avLst/>
              </a:prstGeom>
              <a:blipFill>
                <a:blip r:embed="rId4"/>
                <a:stretch>
                  <a:fillRect l="-600" b="-28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0378A55-DCE3-4F4D-A5B3-027D43C74BD7}"/>
              </a:ext>
            </a:extLst>
          </p:cNvPr>
          <p:cNvCxnSpPr>
            <a:cxnSpLocks/>
          </p:cNvCxnSpPr>
          <p:nvPr/>
        </p:nvCxnSpPr>
        <p:spPr>
          <a:xfrm>
            <a:off x="411480" y="1483106"/>
            <a:ext cx="10908792" cy="8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9E4B7C93-FB82-4682-8A5F-4B3CEE2C3711}"/>
              </a:ext>
            </a:extLst>
          </p:cNvPr>
          <p:cNvCxnSpPr>
            <a:cxnSpLocks/>
          </p:cNvCxnSpPr>
          <p:nvPr/>
        </p:nvCxnSpPr>
        <p:spPr>
          <a:xfrm>
            <a:off x="390144" y="4662170"/>
            <a:ext cx="10908792" cy="80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8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42" grpId="0" animBg="1"/>
      <p:bldP spid="46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9" name="AutoShape 12" descr="\alpha _{i}">
            <a:extLst>
              <a:ext uri="{FF2B5EF4-FFF2-40B4-BE49-F238E27FC236}">
                <a16:creationId xmlns:a16="http://schemas.microsoft.com/office/drawing/2014/main" id="{08FE2A99-F035-459F-9C6E-3E648AB7A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17800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AutoShape 13" descr="\alpha _{1}">
            <a:extLst>
              <a:ext uri="{FF2B5EF4-FFF2-40B4-BE49-F238E27FC236}">
                <a16:creationId xmlns:a16="http://schemas.microsoft.com/office/drawing/2014/main" id="{72DD63A4-8D3A-4742-940F-433A85708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69675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AutoShape 14" descr="\alpha _{2}">
            <a:extLst>
              <a:ext uri="{FF2B5EF4-FFF2-40B4-BE49-F238E27FC236}">
                <a16:creationId xmlns:a16="http://schemas.microsoft.com/office/drawing/2014/main" id="{9803A299-796A-4660-855D-0ADC88943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3805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2" name="AutoShape 15" descr="0\leq \alpha _{1},\alpha _{2}\leq C,">
            <a:extLst>
              <a:ext uri="{FF2B5EF4-FFF2-40B4-BE49-F238E27FC236}">
                <a16:creationId xmlns:a16="http://schemas.microsoft.com/office/drawing/2014/main" id="{BCA7C3B6-FB30-43F8-93D6-D11417BB5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99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3" name="AutoShape 16" descr="y_{1}\alpha _{1}+y_{2}\alpha _{2}=k,">
            <a:extLst>
              <a:ext uri="{FF2B5EF4-FFF2-40B4-BE49-F238E27FC236}">
                <a16:creationId xmlns:a16="http://schemas.microsoft.com/office/drawing/2014/main" id="{AA6CCB2F-0359-44E6-B2C1-86505B0B1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4" name="AutoShape 17" descr="k">
            <a:extLst>
              <a:ext uri="{FF2B5EF4-FFF2-40B4-BE49-F238E27FC236}">
                <a16:creationId xmlns:a16="http://schemas.microsoft.com/office/drawing/2014/main" id="{A9F77BF2-D649-45BC-A480-D460F6CC4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840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AutoShape 18" descr="\alpha _{1}">
            <a:extLst>
              <a:ext uri="{FF2B5EF4-FFF2-40B4-BE49-F238E27FC236}">
                <a16:creationId xmlns:a16="http://schemas.microsoft.com/office/drawing/2014/main" id="{D21367A5-009A-476C-8533-8DFF18C06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26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6" name="AutoShape 19" descr="\alpha _{2}">
            <a:extLst>
              <a:ext uri="{FF2B5EF4-FFF2-40B4-BE49-F238E27FC236}">
                <a16:creationId xmlns:a16="http://schemas.microsoft.com/office/drawing/2014/main" id="{80C4208F-DDF0-4992-8013-3C3367A101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1300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7" name="AutoShape 20" descr="(\alpha _{1},\alpha _{2})">
            <a:extLst>
              <a:ext uri="{FF2B5EF4-FFF2-40B4-BE49-F238E27FC236}">
                <a16:creationId xmlns:a16="http://schemas.microsoft.com/office/drawing/2014/main" id="{4FFD763A-3E1E-4915-8CED-CC45F60AE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9575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99FE7E8-FB48-4A21-8B7D-A4B157DFF542}"/>
              </a:ext>
            </a:extLst>
          </p:cNvPr>
          <p:cNvSpPr/>
          <p:nvPr/>
        </p:nvSpPr>
        <p:spPr>
          <a:xfrm>
            <a:off x="513080" y="1243450"/>
            <a:ext cx="111658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From the </a:t>
            </a:r>
            <a:r>
              <a:rPr lang="it-IT" altLang="it-IT" sz="1600" dirty="0" err="1"/>
              <a:t>previous</a:t>
            </a:r>
            <a:r>
              <a:rPr lang="it-IT" altLang="it-IT" sz="1600" dirty="0"/>
              <a:t> general </a:t>
            </a:r>
            <a:r>
              <a:rPr lang="it-IT" altLang="it-IT" sz="1600" dirty="0" err="1"/>
              <a:t>scheme</a:t>
            </a:r>
            <a:r>
              <a:rPr lang="it-IT" altLang="it-IT" sz="1600" dirty="0"/>
              <a:t>, a </a:t>
            </a:r>
            <a:r>
              <a:rPr lang="it-IT" altLang="it-IT" sz="1600" dirty="0" err="1"/>
              <a:t>lot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variations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have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been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develped</a:t>
            </a:r>
            <a:r>
              <a:rPr lang="it-IT" altLang="it-IT" sz="1600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The </a:t>
            </a:r>
            <a:r>
              <a:rPr lang="it-IT" altLang="it-IT" sz="1600" dirty="0" err="1"/>
              <a:t>optimization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method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analysed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this</a:t>
            </a:r>
            <a:r>
              <a:rPr lang="it-IT" altLang="it-IT" sz="1600" dirty="0"/>
              <a:t> project </a:t>
            </a:r>
            <a:r>
              <a:rPr lang="it-IT" altLang="it-IT" sz="1600" dirty="0" err="1"/>
              <a:t>along</a:t>
            </a:r>
            <a:r>
              <a:rPr lang="it-IT" altLang="it-IT" sz="1600" dirty="0"/>
              <a:t> with </a:t>
            </a:r>
            <a:r>
              <a:rPr lang="it-IT" altLang="it-IT" sz="1600" dirty="0" err="1"/>
              <a:t>their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main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charcateristics</a:t>
            </a:r>
            <a:r>
              <a:rPr lang="it-IT" altLang="it-IT" sz="1600" dirty="0"/>
              <a:t>, can be </a:t>
            </a:r>
            <a:r>
              <a:rPr lang="it-IT" altLang="it-IT" sz="1600" dirty="0" err="1"/>
              <a:t>summarized</a:t>
            </a:r>
            <a:r>
              <a:rPr lang="it-IT" altLang="it-IT" sz="1600" dirty="0"/>
              <a:t> in the following </a:t>
            </a:r>
            <a:r>
              <a:rPr lang="it-IT" altLang="it-IT" sz="1600" dirty="0" err="1"/>
              <a:t>table</a:t>
            </a:r>
            <a:r>
              <a:rPr lang="it-IT" altLang="it-IT" sz="1600" dirty="0"/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   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dirty="0">
              <a:latin typeface="Arial" panose="020B0604020202020204" pitchFamily="34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B0A47E5-1715-445C-8DCC-B7195637AB73}"/>
              </a:ext>
            </a:extLst>
          </p:cNvPr>
          <p:cNvSpPr/>
          <p:nvPr/>
        </p:nvSpPr>
        <p:spPr>
          <a:xfrm>
            <a:off x="2550695" y="2088994"/>
            <a:ext cx="1876926" cy="3926795"/>
          </a:xfrm>
          <a:prstGeom prst="roundRect">
            <a:avLst/>
          </a:pr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2317E72-F094-4FC1-8B4F-B1D15554B115}"/>
              </a:ext>
            </a:extLst>
          </p:cNvPr>
          <p:cNvCxnSpPr>
            <a:cxnSpLocks/>
          </p:cNvCxnSpPr>
          <p:nvPr/>
        </p:nvCxnSpPr>
        <p:spPr>
          <a:xfrm>
            <a:off x="2646945" y="2780427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4CF7A46D-4C05-4380-A004-CD8C5ACFBAEE}"/>
              </a:ext>
            </a:extLst>
          </p:cNvPr>
          <p:cNvSpPr/>
          <p:nvPr/>
        </p:nvSpPr>
        <p:spPr>
          <a:xfrm>
            <a:off x="2771675" y="2951663"/>
            <a:ext cx="1386439" cy="693553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SET OF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HEURISTICS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401BB009-D9AD-4D41-A1B0-11BFBCD72180}"/>
              </a:ext>
            </a:extLst>
          </p:cNvPr>
          <p:cNvSpPr/>
          <p:nvPr/>
        </p:nvSpPr>
        <p:spPr>
          <a:xfrm>
            <a:off x="2779696" y="4037716"/>
            <a:ext cx="1386439" cy="693553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21906331-DEDD-40EF-A8F6-67E0D1557164}"/>
              </a:ext>
            </a:extLst>
          </p:cNvPr>
          <p:cNvSpPr/>
          <p:nvPr/>
        </p:nvSpPr>
        <p:spPr>
          <a:xfrm>
            <a:off x="2798945" y="5115751"/>
            <a:ext cx="1386439" cy="693553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ANALYTIC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METHOD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70AFBBF9-DAE9-4FD7-BAED-760CCE3B6A8D}"/>
              </a:ext>
            </a:extLst>
          </p:cNvPr>
          <p:cNvSpPr/>
          <p:nvPr/>
        </p:nvSpPr>
        <p:spPr>
          <a:xfrm>
            <a:off x="2779696" y="2257041"/>
            <a:ext cx="1386439" cy="417510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PLATT</a:t>
            </a: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B5C7E8F7-50E8-45A6-9DA8-AB6CFD512A96}"/>
              </a:ext>
            </a:extLst>
          </p:cNvPr>
          <p:cNvCxnSpPr>
            <a:cxnSpLocks/>
          </p:cNvCxnSpPr>
          <p:nvPr/>
        </p:nvCxnSpPr>
        <p:spPr>
          <a:xfrm>
            <a:off x="2635717" y="3837605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971C2CD-BFB9-4500-89C5-7C5645E3B674}"/>
              </a:ext>
            </a:extLst>
          </p:cNvPr>
          <p:cNvCxnSpPr>
            <a:cxnSpLocks/>
          </p:cNvCxnSpPr>
          <p:nvPr/>
        </p:nvCxnSpPr>
        <p:spPr>
          <a:xfrm>
            <a:off x="2661384" y="4914029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ttangolo con angoli arrotondati 70">
            <a:extLst>
              <a:ext uri="{FF2B5EF4-FFF2-40B4-BE49-F238E27FC236}">
                <a16:creationId xmlns:a16="http://schemas.microsoft.com/office/drawing/2014/main" id="{F9890FE7-1782-4AC7-ACDF-D3B7129CAB32}"/>
              </a:ext>
            </a:extLst>
          </p:cNvPr>
          <p:cNvSpPr/>
          <p:nvPr/>
        </p:nvSpPr>
        <p:spPr>
          <a:xfrm>
            <a:off x="4637774" y="2097017"/>
            <a:ext cx="1876926" cy="3926795"/>
          </a:xfrm>
          <a:prstGeom prst="roundRect">
            <a:avLst/>
          </a:prstGeom>
          <a:solidFill>
            <a:srgbClr val="A3C7E8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4E940FA3-AE7A-498C-B1BE-1FCC40DC6FA1}"/>
              </a:ext>
            </a:extLst>
          </p:cNvPr>
          <p:cNvCxnSpPr>
            <a:cxnSpLocks/>
          </p:cNvCxnSpPr>
          <p:nvPr/>
        </p:nvCxnSpPr>
        <p:spPr>
          <a:xfrm>
            <a:off x="4734024" y="2788450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48C8C7B4-DAD3-4B58-8B92-16279D33322C}"/>
                  </a:ext>
                </a:extLst>
              </p:cNvPr>
              <p:cNvSpPr/>
              <p:nvPr/>
            </p:nvSpPr>
            <p:spPr>
              <a:xfrm>
                <a:off x="4858754" y="2959686"/>
                <a:ext cx="1386439" cy="693553"/>
              </a:xfrm>
              <a:prstGeom prst="rect">
                <a:avLst/>
              </a:prstGeom>
              <a:solidFill>
                <a:srgbClr val="A3C7E8"/>
              </a:solidFill>
              <a:ln>
                <a:solidFill>
                  <a:srgbClr val="A3C7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𝑜𝑟𝑑𝑒𝑟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48C8C7B4-DAD3-4B58-8B92-16279D333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54" y="2959686"/>
                <a:ext cx="1386439" cy="693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A3C7E8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ttangolo 73">
            <a:extLst>
              <a:ext uri="{FF2B5EF4-FFF2-40B4-BE49-F238E27FC236}">
                <a16:creationId xmlns:a16="http://schemas.microsoft.com/office/drawing/2014/main" id="{110CDF3B-5EDF-4E6F-AF63-F8233A3D3040}"/>
              </a:ext>
            </a:extLst>
          </p:cNvPr>
          <p:cNvSpPr/>
          <p:nvPr/>
        </p:nvSpPr>
        <p:spPr>
          <a:xfrm>
            <a:off x="4866775" y="4045739"/>
            <a:ext cx="1386439" cy="693553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1F01D5B-149F-40B9-BC2C-9A30E3C7B6A3}"/>
              </a:ext>
            </a:extLst>
          </p:cNvPr>
          <p:cNvSpPr/>
          <p:nvPr/>
        </p:nvSpPr>
        <p:spPr>
          <a:xfrm>
            <a:off x="4886024" y="5123774"/>
            <a:ext cx="1386439" cy="693553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ANALYTIC</a:t>
            </a:r>
          </a:p>
          <a:p>
            <a:pPr algn="ctr"/>
            <a:r>
              <a:rPr lang="it-IT" dirty="0"/>
              <a:t>METHOD</a:t>
            </a:r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754D5AD3-57D7-4CCE-8D73-AEEAC5CEF984}"/>
              </a:ext>
            </a:extLst>
          </p:cNvPr>
          <p:cNvSpPr/>
          <p:nvPr/>
        </p:nvSpPr>
        <p:spPr>
          <a:xfrm>
            <a:off x="4866775" y="2265064"/>
            <a:ext cx="1386439" cy="417510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KEERTHI</a:t>
            </a:r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0AB70F73-1F33-49A4-A7B2-C34080EEB672}"/>
              </a:ext>
            </a:extLst>
          </p:cNvPr>
          <p:cNvCxnSpPr>
            <a:cxnSpLocks/>
          </p:cNvCxnSpPr>
          <p:nvPr/>
        </p:nvCxnSpPr>
        <p:spPr>
          <a:xfrm>
            <a:off x="4722796" y="3845628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F870A30-7B1F-4BFE-ACD0-974DB62640E2}"/>
              </a:ext>
            </a:extLst>
          </p:cNvPr>
          <p:cNvCxnSpPr>
            <a:cxnSpLocks/>
          </p:cNvCxnSpPr>
          <p:nvPr/>
        </p:nvCxnSpPr>
        <p:spPr>
          <a:xfrm>
            <a:off x="4748463" y="4922052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26AB35A8-1AD1-485F-B88B-9E236A586905}"/>
              </a:ext>
            </a:extLst>
          </p:cNvPr>
          <p:cNvSpPr/>
          <p:nvPr/>
        </p:nvSpPr>
        <p:spPr>
          <a:xfrm>
            <a:off x="6736087" y="2097013"/>
            <a:ext cx="1876926" cy="3926795"/>
          </a:xfrm>
          <a:prstGeom prst="roundRect">
            <a:avLst/>
          </a:pr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FD2DC393-FA86-44C2-8BC8-3EA4EBE389D3}"/>
              </a:ext>
            </a:extLst>
          </p:cNvPr>
          <p:cNvCxnSpPr>
            <a:cxnSpLocks/>
          </p:cNvCxnSpPr>
          <p:nvPr/>
        </p:nvCxnSpPr>
        <p:spPr>
          <a:xfrm>
            <a:off x="6832337" y="2788446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tangolo 80">
                <a:extLst>
                  <a:ext uri="{FF2B5EF4-FFF2-40B4-BE49-F238E27FC236}">
                    <a16:creationId xmlns:a16="http://schemas.microsoft.com/office/drawing/2014/main" id="{72E91A7C-7A00-4610-AAD6-DBC5A24FACCA}"/>
                  </a:ext>
                </a:extLst>
              </p:cNvPr>
              <p:cNvSpPr/>
              <p:nvPr/>
            </p:nvSpPr>
            <p:spPr>
              <a:xfrm>
                <a:off x="6957067" y="2959682"/>
                <a:ext cx="1386439" cy="693553"/>
              </a:xfrm>
              <a:prstGeom prst="rect">
                <a:avLst/>
              </a:prstGeom>
              <a:solidFill>
                <a:srgbClr val="E0E0E0"/>
              </a:solidFill>
              <a:ln>
                <a:solidFill>
                  <a:srgbClr val="E0E0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it-IT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it-IT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𝑜𝑟𝑑𝑒𝑟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Rettangolo 80">
                <a:extLst>
                  <a:ext uri="{FF2B5EF4-FFF2-40B4-BE49-F238E27FC236}">
                    <a16:creationId xmlns:a16="http://schemas.microsoft.com/office/drawing/2014/main" id="{72E91A7C-7A00-4610-AAD6-DBC5A24FA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067" y="2959682"/>
                <a:ext cx="1386439" cy="69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E0E0E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tangolo 81">
            <a:extLst>
              <a:ext uri="{FF2B5EF4-FFF2-40B4-BE49-F238E27FC236}">
                <a16:creationId xmlns:a16="http://schemas.microsoft.com/office/drawing/2014/main" id="{2B728203-A6B0-4679-8019-E9CE1945CBBD}"/>
              </a:ext>
            </a:extLst>
          </p:cNvPr>
          <p:cNvSpPr/>
          <p:nvPr/>
        </p:nvSpPr>
        <p:spPr>
          <a:xfrm>
            <a:off x="6965088" y="4045735"/>
            <a:ext cx="1386439" cy="693553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VARIABLE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SIZE</a:t>
            </a: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FB15D5DD-C1E1-4986-B456-C6BB5544C244}"/>
              </a:ext>
            </a:extLst>
          </p:cNvPr>
          <p:cNvSpPr/>
          <p:nvPr/>
        </p:nvSpPr>
        <p:spPr>
          <a:xfrm>
            <a:off x="6955462" y="5123770"/>
            <a:ext cx="1492318" cy="693553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QUADRATIC*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SOLVER</a:t>
            </a:r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422BF8F8-9679-412F-8341-48BA7A7EA515}"/>
              </a:ext>
            </a:extLst>
          </p:cNvPr>
          <p:cNvSpPr/>
          <p:nvPr/>
        </p:nvSpPr>
        <p:spPr>
          <a:xfrm>
            <a:off x="6965088" y="2265060"/>
            <a:ext cx="1386439" cy="417510"/>
          </a:xfrm>
          <a:prstGeom prst="rect">
            <a:avLst/>
          </a:prstGeom>
          <a:solidFill>
            <a:srgbClr val="E0E0E0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JOACHIMS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524DA938-C25D-459A-BE4C-CA959B2362B0}"/>
              </a:ext>
            </a:extLst>
          </p:cNvPr>
          <p:cNvCxnSpPr>
            <a:cxnSpLocks/>
          </p:cNvCxnSpPr>
          <p:nvPr/>
        </p:nvCxnSpPr>
        <p:spPr>
          <a:xfrm>
            <a:off x="6821109" y="3845624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BA235BD8-8B5F-4A8C-8414-FC6B171A4AFF}"/>
              </a:ext>
            </a:extLst>
          </p:cNvPr>
          <p:cNvCxnSpPr>
            <a:cxnSpLocks/>
          </p:cNvCxnSpPr>
          <p:nvPr/>
        </p:nvCxnSpPr>
        <p:spPr>
          <a:xfrm>
            <a:off x="6846776" y="4922048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987420E4-A6B2-4797-A8B3-66E690E85F1A}"/>
              </a:ext>
            </a:extLst>
          </p:cNvPr>
          <p:cNvSpPr/>
          <p:nvPr/>
        </p:nvSpPr>
        <p:spPr>
          <a:xfrm>
            <a:off x="8815149" y="2087389"/>
            <a:ext cx="1876926" cy="3926795"/>
          </a:xfrm>
          <a:prstGeom prst="roundRect">
            <a:avLst/>
          </a:prstGeom>
          <a:solidFill>
            <a:srgbClr val="A3C7E8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1817A757-D778-4259-B897-98626423A1A8}"/>
              </a:ext>
            </a:extLst>
          </p:cNvPr>
          <p:cNvCxnSpPr>
            <a:cxnSpLocks/>
          </p:cNvCxnSpPr>
          <p:nvPr/>
        </p:nvCxnSpPr>
        <p:spPr>
          <a:xfrm>
            <a:off x="8911399" y="2778822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1A95016E-7244-448B-B715-B73600AA70A9}"/>
                  </a:ext>
                </a:extLst>
              </p:cNvPr>
              <p:cNvSpPr/>
              <p:nvPr/>
            </p:nvSpPr>
            <p:spPr>
              <a:xfrm>
                <a:off x="9036129" y="2950058"/>
                <a:ext cx="1386439" cy="693553"/>
              </a:xfrm>
              <a:prstGeom prst="rect">
                <a:avLst/>
              </a:prstGeom>
              <a:solidFill>
                <a:srgbClr val="A3C7E8"/>
              </a:solidFill>
              <a:ln>
                <a:solidFill>
                  <a:srgbClr val="A3C7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p>
                      </m:sSup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𝑜𝑟𝑑𝑒𝑟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1A95016E-7244-448B-B715-B73600AA7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29" y="2950058"/>
                <a:ext cx="1386439" cy="69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A3C7E8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ttangolo 89">
            <a:extLst>
              <a:ext uri="{FF2B5EF4-FFF2-40B4-BE49-F238E27FC236}">
                <a16:creationId xmlns:a16="http://schemas.microsoft.com/office/drawing/2014/main" id="{A0D93EC1-F6F6-4734-A539-1C9D9D5FF850}"/>
              </a:ext>
            </a:extLst>
          </p:cNvPr>
          <p:cNvSpPr/>
          <p:nvPr/>
        </p:nvSpPr>
        <p:spPr>
          <a:xfrm>
            <a:off x="9044150" y="4036111"/>
            <a:ext cx="1386439" cy="693553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81F7ADC7-D2CF-43A0-9F31-6A5CA26BC9B8}"/>
              </a:ext>
            </a:extLst>
          </p:cNvPr>
          <p:cNvSpPr/>
          <p:nvPr/>
        </p:nvSpPr>
        <p:spPr>
          <a:xfrm>
            <a:off x="9063399" y="5114146"/>
            <a:ext cx="1386439" cy="693553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ANALYTIC</a:t>
            </a:r>
          </a:p>
          <a:p>
            <a:pPr algn="ctr"/>
            <a:r>
              <a:rPr lang="it-IT" dirty="0"/>
              <a:t>METHOD</a:t>
            </a: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EFC07B09-1271-4B88-A928-B46B55BE6846}"/>
              </a:ext>
            </a:extLst>
          </p:cNvPr>
          <p:cNvSpPr/>
          <p:nvPr/>
        </p:nvSpPr>
        <p:spPr>
          <a:xfrm>
            <a:off x="9044150" y="2255436"/>
            <a:ext cx="1386439" cy="417510"/>
          </a:xfrm>
          <a:prstGeom prst="rect">
            <a:avLst/>
          </a:prstGeom>
          <a:solidFill>
            <a:srgbClr val="A3C7E8"/>
          </a:solidFill>
          <a:ln>
            <a:solidFill>
              <a:srgbClr val="A3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</a:t>
            </a:r>
          </a:p>
        </p:txBody>
      </p: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E6645400-BEBC-41EE-A317-CD1F9D461ADE}"/>
              </a:ext>
            </a:extLst>
          </p:cNvPr>
          <p:cNvCxnSpPr>
            <a:cxnSpLocks/>
          </p:cNvCxnSpPr>
          <p:nvPr/>
        </p:nvCxnSpPr>
        <p:spPr>
          <a:xfrm>
            <a:off x="8900171" y="3836000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C3C0C395-3B2A-4F7B-9AAC-B474C6FC505D}"/>
              </a:ext>
            </a:extLst>
          </p:cNvPr>
          <p:cNvCxnSpPr>
            <a:cxnSpLocks/>
          </p:cNvCxnSpPr>
          <p:nvPr/>
        </p:nvCxnSpPr>
        <p:spPr>
          <a:xfrm>
            <a:off x="8925838" y="4912424"/>
            <a:ext cx="165554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CED50D8-CE2C-4FE0-AB4F-4F7FDE597E6F}"/>
              </a:ext>
            </a:extLst>
          </p:cNvPr>
          <p:cNvSpPr txBox="1"/>
          <p:nvPr/>
        </p:nvSpPr>
        <p:spPr>
          <a:xfrm>
            <a:off x="783185" y="3004446"/>
            <a:ext cx="122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Working</a:t>
            </a:r>
            <a:r>
              <a:rPr lang="it-IT" sz="1600" dirty="0"/>
              <a:t> set </a:t>
            </a:r>
          </a:p>
          <a:p>
            <a:pPr algn="ctr"/>
            <a:r>
              <a:rPr lang="it-IT" sz="1600" dirty="0" err="1"/>
              <a:t>selection</a:t>
            </a:r>
            <a:endParaRPr lang="it-IT" sz="1600" dirty="0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2816451-379C-40F7-BEEE-64A7B0F0399F}"/>
              </a:ext>
            </a:extLst>
          </p:cNvPr>
          <p:cNvSpPr txBox="1"/>
          <p:nvPr/>
        </p:nvSpPr>
        <p:spPr>
          <a:xfrm>
            <a:off x="781578" y="4051997"/>
            <a:ext cx="122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Working</a:t>
            </a:r>
            <a:r>
              <a:rPr lang="it-IT" sz="1600" dirty="0"/>
              <a:t> set </a:t>
            </a:r>
          </a:p>
          <a:p>
            <a:pPr algn="ctr"/>
            <a:r>
              <a:rPr lang="it-IT" sz="1600" dirty="0"/>
              <a:t>size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CF19A440-9939-4619-B1AB-6FF527153776}"/>
              </a:ext>
            </a:extLst>
          </p:cNvPr>
          <p:cNvSpPr txBox="1"/>
          <p:nvPr/>
        </p:nvSpPr>
        <p:spPr>
          <a:xfrm>
            <a:off x="765427" y="5120400"/>
            <a:ext cx="1258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Optimization</a:t>
            </a:r>
            <a:endParaRPr lang="it-IT" sz="1600" dirty="0"/>
          </a:p>
          <a:p>
            <a:pPr algn="ctr"/>
            <a:r>
              <a:rPr lang="it-IT" sz="1600" dirty="0"/>
              <a:t>step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67451FD-5D11-4C2A-BFC9-36A56E742F1D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SEQUENTIAL MINIMAL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8030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9" name="AutoShape 12" descr="\alpha _{i}">
            <a:extLst>
              <a:ext uri="{FF2B5EF4-FFF2-40B4-BE49-F238E27FC236}">
                <a16:creationId xmlns:a16="http://schemas.microsoft.com/office/drawing/2014/main" id="{08FE2A99-F035-459F-9C6E-3E648AB7A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17800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AutoShape 13" descr="\alpha _{1}">
            <a:extLst>
              <a:ext uri="{FF2B5EF4-FFF2-40B4-BE49-F238E27FC236}">
                <a16:creationId xmlns:a16="http://schemas.microsoft.com/office/drawing/2014/main" id="{72DD63A4-8D3A-4742-940F-433A85708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69675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AutoShape 14" descr="\alpha _{2}">
            <a:extLst>
              <a:ext uri="{FF2B5EF4-FFF2-40B4-BE49-F238E27FC236}">
                <a16:creationId xmlns:a16="http://schemas.microsoft.com/office/drawing/2014/main" id="{9803A299-796A-4660-855D-0ADC88943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3805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2" name="AutoShape 15" descr="0\leq \alpha _{1},\alpha _{2}\leq C,">
            <a:extLst>
              <a:ext uri="{FF2B5EF4-FFF2-40B4-BE49-F238E27FC236}">
                <a16:creationId xmlns:a16="http://schemas.microsoft.com/office/drawing/2014/main" id="{BCA7C3B6-FB30-43F8-93D6-D11417BB5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99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3" name="AutoShape 16" descr="y_{1}\alpha _{1}+y_{2}\alpha _{2}=k,">
            <a:extLst>
              <a:ext uri="{FF2B5EF4-FFF2-40B4-BE49-F238E27FC236}">
                <a16:creationId xmlns:a16="http://schemas.microsoft.com/office/drawing/2014/main" id="{AA6CCB2F-0359-44E6-B2C1-86505B0B1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4" name="AutoShape 17" descr="k">
            <a:extLst>
              <a:ext uri="{FF2B5EF4-FFF2-40B4-BE49-F238E27FC236}">
                <a16:creationId xmlns:a16="http://schemas.microsoft.com/office/drawing/2014/main" id="{A9F77BF2-D649-45BC-A480-D460F6CC4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840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AutoShape 18" descr="\alpha _{1}">
            <a:extLst>
              <a:ext uri="{FF2B5EF4-FFF2-40B4-BE49-F238E27FC236}">
                <a16:creationId xmlns:a16="http://schemas.microsoft.com/office/drawing/2014/main" id="{D21367A5-009A-476C-8533-8DFF18C06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26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6" name="AutoShape 19" descr="\alpha _{2}">
            <a:extLst>
              <a:ext uri="{FF2B5EF4-FFF2-40B4-BE49-F238E27FC236}">
                <a16:creationId xmlns:a16="http://schemas.microsoft.com/office/drawing/2014/main" id="{80C4208F-DDF0-4992-8013-3C3367A101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1300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7" name="AutoShape 20" descr="(\alpha _{1},\alpha _{2})">
            <a:extLst>
              <a:ext uri="{FF2B5EF4-FFF2-40B4-BE49-F238E27FC236}">
                <a16:creationId xmlns:a16="http://schemas.microsoft.com/office/drawing/2014/main" id="{4FFD763A-3E1E-4915-8CED-CC45F60AE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9575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99FE7E8-FB48-4A21-8B7D-A4B157DFF542}"/>
                  </a:ext>
                </a:extLst>
              </p:cNvPr>
              <p:cNvSpPr/>
              <p:nvPr/>
            </p:nvSpPr>
            <p:spPr>
              <a:xfrm>
                <a:off x="513080" y="1243450"/>
                <a:ext cx="11165840" cy="5001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To </a:t>
                </a:r>
                <a:r>
                  <a:rPr lang="it-IT" altLang="it-IT" sz="1600" dirty="0" err="1"/>
                  <a:t>define</a:t>
                </a:r>
                <a:r>
                  <a:rPr lang="it-IT" altLang="it-IT" sz="1600" dirty="0"/>
                  <a:t> the </a:t>
                </a:r>
                <a:r>
                  <a:rPr lang="it-IT" altLang="it-IT" sz="1600" dirty="0" err="1"/>
                  <a:t>Working</a:t>
                </a:r>
                <a:r>
                  <a:rPr lang="it-IT" altLang="it-IT" sz="1600" dirty="0"/>
                  <a:t> set </a:t>
                </a:r>
                <a:r>
                  <a:rPr lang="it-IT" altLang="it-IT" sz="1600" dirty="0" err="1"/>
                  <a:t>selection</a:t>
                </a:r>
                <a:r>
                  <a:rPr lang="it-IT" altLang="it-IT" sz="1600" dirty="0"/>
                  <a:t> rules, </a:t>
                </a:r>
                <a:r>
                  <a:rPr lang="it-IT" altLang="it-IT" sz="1600" dirty="0" err="1"/>
                  <a:t>we</a:t>
                </a:r>
                <a:r>
                  <a:rPr lang="it-IT" altLang="it-IT" sz="1600" dirty="0"/>
                  <a:t> must first investigate the KKT </a:t>
                </a:r>
                <a:r>
                  <a:rPr lang="it-IT" altLang="it-IT" sz="1600" dirty="0" err="1"/>
                  <a:t>conditions</a:t>
                </a:r>
                <a:r>
                  <a:rPr lang="it-IT" altLang="it-IT" sz="1600" dirty="0"/>
                  <a:t> for the dual </a:t>
                </a:r>
                <a:r>
                  <a:rPr lang="it-IT" altLang="it-IT" sz="1600" dirty="0" err="1"/>
                  <a:t>problem</a:t>
                </a:r>
                <a:r>
                  <a:rPr lang="it-IT" altLang="it-IT" sz="1600" dirty="0"/>
                  <a:t> 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altLang="it-IT" sz="1600" b="0" i="1" smtClean="0">
                          <a:latin typeface="Cambria Math" panose="02040503050406030204" pitchFamily="18" charset="0"/>
                        </a:rPr>
                        <m:t>𝐿𝑎𝑔𝑟𝑎𝑛𝑔𝑖𝑎𝑛</m:t>
                      </m:r>
                      <m:r>
                        <a:rPr lang="it-IT" alt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t-IT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alt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alt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it-IT" alt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alt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alt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with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alt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it-IT" alt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alt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alt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altLang="it-IT" sz="1600" dirty="0"/>
                  <a:t> = 0,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altLang="it-IT" sz="1600" dirty="0"/>
                  <a:t>      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 err="1"/>
                  <a:t>These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conditions</a:t>
                </a:r>
                <a:r>
                  <a:rPr lang="it-IT" altLang="it-IT" sz="1600" dirty="0"/>
                  <a:t> can be </a:t>
                </a:r>
                <a:r>
                  <a:rPr lang="it-IT" altLang="it-IT" sz="1600" dirty="0" err="1"/>
                  <a:t>simplified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considering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three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cases</a:t>
                </a:r>
                <a:r>
                  <a:rPr lang="it-IT" altLang="it-IT" sz="1600" dirty="0"/>
                  <a:t>:</a:t>
                </a:r>
              </a:p>
              <a:p>
                <a:pPr marL="342900" lvl="0" indent="-3429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altLang="it-IT" sz="1600" dirty="0"/>
                  <a:t> = 0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alt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it-IT" altLang="it-IT" sz="1600" dirty="0"/>
                  <a:t>      </a:t>
                </a:r>
                <a14:m>
                  <m:oMath xmlns:m="http://schemas.openxmlformats.org/officeDocument/2006/math">
                    <m:r>
                      <a:rPr lang="it-IT" altLang="it-IT" sz="1600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altLang="it-IT" sz="1600" dirty="0"/>
                  <a:t> 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endParaRPr lang="it-IT" altLang="it-IT" sz="1600" dirty="0"/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0&lt;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altLang="it-IT" sz="1600" dirty="0"/>
                  <a:t>,</a:t>
                </a:r>
                <a:r>
                  <a:rPr lang="it-IT" sz="16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alt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alt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it-IT" altLang="it-IT" sz="1600" dirty="0"/>
                  <a:t>      </a:t>
                </a:r>
                <a14:m>
                  <m:oMath xmlns:m="http://schemas.openxmlformats.org/officeDocument/2006/math">
                    <m:r>
                      <a:rPr lang="it-IT" alt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altLang="it-IT" sz="1600" dirty="0"/>
                  <a:t>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endParaRPr lang="it-IT" altLang="it-IT" sz="1600" dirty="0"/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altLang="it-IT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alt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alt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alt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</m:oMath>
                </a14:m>
                <a:r>
                  <a:rPr lang="it-IT" altLang="it-IT" sz="1600" dirty="0"/>
                  <a:t>      </a:t>
                </a:r>
                <a14:m>
                  <m:oMath xmlns:m="http://schemas.openxmlformats.org/officeDocument/2006/math">
                    <m:r>
                      <a:rPr lang="it-IT" alt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altLang="it-IT" sz="1600" dirty="0"/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99FE7E8-FB48-4A21-8B7D-A4B157DFF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1243450"/>
                <a:ext cx="11165840" cy="5001497"/>
              </a:xfrm>
              <a:prstGeom prst="rect">
                <a:avLst/>
              </a:prstGeom>
              <a:blipFill>
                <a:blip r:embed="rId2"/>
                <a:stretch>
                  <a:fillRect l="-273" t="-3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67451FD-5D11-4C2A-BFC9-36A56E742F1D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KKT CONDITIONS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8845849-292E-40AA-962D-A515B6C2A1D8}"/>
              </a:ext>
            </a:extLst>
          </p:cNvPr>
          <p:cNvSpPr/>
          <p:nvPr/>
        </p:nvSpPr>
        <p:spPr>
          <a:xfrm>
            <a:off x="513080" y="2805874"/>
            <a:ext cx="8640752" cy="6810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23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9" name="AutoShape 12" descr="\alpha _{i}">
            <a:extLst>
              <a:ext uri="{FF2B5EF4-FFF2-40B4-BE49-F238E27FC236}">
                <a16:creationId xmlns:a16="http://schemas.microsoft.com/office/drawing/2014/main" id="{08FE2A99-F035-459F-9C6E-3E648AB7A4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17800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0" name="AutoShape 13" descr="\alpha _{1}">
            <a:extLst>
              <a:ext uri="{FF2B5EF4-FFF2-40B4-BE49-F238E27FC236}">
                <a16:creationId xmlns:a16="http://schemas.microsoft.com/office/drawing/2014/main" id="{72DD63A4-8D3A-4742-940F-433A85708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69675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AutoShape 14" descr="\alpha _{2}">
            <a:extLst>
              <a:ext uri="{FF2B5EF4-FFF2-40B4-BE49-F238E27FC236}">
                <a16:creationId xmlns:a16="http://schemas.microsoft.com/office/drawing/2014/main" id="{9803A299-796A-4660-855D-0ADC88943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38050" y="-1279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2" name="AutoShape 15" descr="0\leq \alpha _{1},\alpha _{2}\leq C,">
            <a:extLst>
              <a:ext uri="{FF2B5EF4-FFF2-40B4-BE49-F238E27FC236}">
                <a16:creationId xmlns:a16="http://schemas.microsoft.com/office/drawing/2014/main" id="{BCA7C3B6-FB30-43F8-93D6-D11417BB5E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99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3" name="AutoShape 16" descr="y_{1}\alpha _{1}+y_{2}\alpha _{2}=k,">
            <a:extLst>
              <a:ext uri="{FF2B5EF4-FFF2-40B4-BE49-F238E27FC236}">
                <a16:creationId xmlns:a16="http://schemas.microsoft.com/office/drawing/2014/main" id="{AA6CCB2F-0359-44E6-B2C1-86505B0B1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200" y="-701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4" name="AutoShape 17" descr="k">
            <a:extLst>
              <a:ext uri="{FF2B5EF4-FFF2-40B4-BE49-F238E27FC236}">
                <a16:creationId xmlns:a16="http://schemas.microsoft.com/office/drawing/2014/main" id="{A9F77BF2-D649-45BC-A480-D460F6CC4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8400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AutoShape 18" descr="\alpha _{1}">
            <a:extLst>
              <a:ext uri="{FF2B5EF4-FFF2-40B4-BE49-F238E27FC236}">
                <a16:creationId xmlns:a16="http://schemas.microsoft.com/office/drawing/2014/main" id="{D21367A5-009A-476C-8533-8DFF18C06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26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6" name="AutoShape 19" descr="\alpha _{2}">
            <a:extLst>
              <a:ext uri="{FF2B5EF4-FFF2-40B4-BE49-F238E27FC236}">
                <a16:creationId xmlns:a16="http://schemas.microsoft.com/office/drawing/2014/main" id="{80C4208F-DDF0-4992-8013-3C3367A101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1300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7" name="AutoShape 20" descr="(\alpha _{1},\alpha _{2})">
            <a:extLst>
              <a:ext uri="{FF2B5EF4-FFF2-40B4-BE49-F238E27FC236}">
                <a16:creationId xmlns:a16="http://schemas.microsoft.com/office/drawing/2014/main" id="{4FFD763A-3E1E-4915-8CED-CC45F60AE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9575" y="441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99FE7E8-FB48-4A21-8B7D-A4B157DFF542}"/>
                  </a:ext>
                </a:extLst>
              </p:cNvPr>
              <p:cNvSpPr/>
              <p:nvPr/>
            </p:nvSpPr>
            <p:spPr>
              <a:xfrm>
                <a:off x="513080" y="1243450"/>
                <a:ext cx="4088417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Introduce the following sets of indexes: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altLang="it-IT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: 0&lt; 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it-IT" altLang="it-IT" sz="1600" b="0" i="1" dirty="0">
                  <a:latin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alt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it-IT" alt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alt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it-IT" alt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alt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altLang="it-IT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altLang="it-IT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=1, 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altLang="it-IT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alt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alt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altLang="it-IT" sz="1600" i="1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alt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99FE7E8-FB48-4A21-8B7D-A4B157DFF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1243450"/>
                <a:ext cx="4088417" cy="2800767"/>
              </a:xfrm>
              <a:prstGeom prst="rect">
                <a:avLst/>
              </a:prstGeom>
              <a:blipFill>
                <a:blip r:embed="rId2"/>
                <a:stretch>
                  <a:fillRect l="-745" t="-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67451FD-5D11-4C2A-BFC9-36A56E742F1D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KKT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ECFA6234-A7EF-4922-A936-78BC767401B3}"/>
                  </a:ext>
                </a:extLst>
              </p:cNvPr>
              <p:cNvSpPr/>
              <p:nvPr/>
            </p:nvSpPr>
            <p:spPr>
              <a:xfrm>
                <a:off x="513079" y="3369475"/>
                <a:ext cx="4976496" cy="1342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The KKT </a:t>
                </a:r>
                <a:r>
                  <a:rPr lang="it-IT" altLang="it-IT" sz="1600" dirty="0" err="1"/>
                  <a:t>conditions</a:t>
                </a:r>
                <a:r>
                  <a:rPr lang="it-IT" altLang="it-IT" sz="1600" dirty="0"/>
                  <a:t> can be </a:t>
                </a:r>
                <a:r>
                  <a:rPr lang="it-IT" altLang="it-IT" sz="1600" dirty="0" err="1"/>
                  <a:t>rewritten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as</a:t>
                </a:r>
                <a:r>
                  <a:rPr lang="it-IT" altLang="it-IT" sz="1600" dirty="0"/>
                  <a:t>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alt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altLang="it-IT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it-IT" altLang="it-IT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𝒖𝒑</m:t>
                            </m:r>
                          </m:sub>
                        </m:sSub>
                        <m:r>
                          <a:rPr lang="it-IT" alt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={ </m:t>
                        </m:r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  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alt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it-IT" altLang="it-IT" sz="1600" dirty="0">
                  <a:ea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altLang="it-IT" sz="1600" dirty="0"/>
                  <a:t>   </a:t>
                </a:r>
                <a14:m>
                  <m:oMath xmlns:m="http://schemas.openxmlformats.org/officeDocument/2006/math"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it-IT" altLang="it-IT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it-IT" altLang="it-IT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𝒅𝒐𝒘𝒏</m:t>
                        </m:r>
                      </m:sub>
                    </m:sSub>
                    <m:r>
                      <a:rPr lang="it-IT" alt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  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alt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it-IT" altLang="it-IT" sz="16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ECFA6234-A7EF-4922-A936-78BC76740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3369475"/>
                <a:ext cx="4976496" cy="1342419"/>
              </a:xfrm>
              <a:prstGeom prst="rect">
                <a:avLst/>
              </a:prstGeom>
              <a:blipFill>
                <a:blip r:embed="rId3"/>
                <a:stretch>
                  <a:fillRect l="-612" t="-1364" b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2791C800-2DC8-4D51-BF4E-2D28C9FA7183}"/>
              </a:ext>
            </a:extLst>
          </p:cNvPr>
          <p:cNvSpPr/>
          <p:nvPr/>
        </p:nvSpPr>
        <p:spPr>
          <a:xfrm>
            <a:off x="454086" y="3749634"/>
            <a:ext cx="4262293" cy="10746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65BC545D-6745-4A47-8A08-B3AF0032A881}"/>
              </a:ext>
            </a:extLst>
          </p:cNvPr>
          <p:cNvSpPr/>
          <p:nvPr/>
        </p:nvSpPr>
        <p:spPr>
          <a:xfrm>
            <a:off x="4850747" y="4106634"/>
            <a:ext cx="1356852" cy="360635"/>
          </a:xfrm>
          <a:prstGeom prst="rightArrow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A2C9C7E-9992-411D-813E-A5AB7F7A5C37}"/>
                  </a:ext>
                </a:extLst>
              </p:cNvPr>
              <p:cNvSpPr/>
              <p:nvPr/>
            </p:nvSpPr>
            <p:spPr>
              <a:xfrm>
                <a:off x="6502400" y="3830545"/>
                <a:ext cx="5176520" cy="106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u="sng" dirty="0">
                    <a:latin typeface="FD"/>
                  </a:rPr>
                  <a:t>Violating pair</a:t>
                </a:r>
                <a:r>
                  <a:rPr lang="en-US" dirty="0">
                    <a:latin typeface="FD"/>
                  </a:rPr>
                  <a:t> 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altLang="it-IT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altLang="it-IT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it-IT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altLang="it-IT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  <m:sub/>
                    </m:sSub>
                  </m:oMath>
                </a14:m>
                <a:r>
                  <a:rPr lang="en-US" sz="1600" dirty="0"/>
                  <a:t>and j</a:t>
                </a:r>
                <a14:m>
                  <m:oMath xmlns:m="http://schemas.openxmlformats.org/officeDocument/2006/math"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alt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  <m:r>
                      <a:rPr lang="it-IT" alt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such that:   </a:t>
                </a:r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/>
                  <a:t>then (</a:t>
                </a:r>
                <a:r>
                  <a:rPr lang="en-US" sz="1600" dirty="0" err="1"/>
                  <a:t>i</a:t>
                </a:r>
                <a:r>
                  <a:rPr lang="en-US" sz="1600" dirty="0"/>
                  <a:t>, j) is a “violating pair.”</a:t>
                </a:r>
                <a:endParaRPr lang="it-IT" sz="1600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A2C9C7E-9992-411D-813E-A5AB7F7A5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00" y="3830545"/>
                <a:ext cx="5176520" cy="1061444"/>
              </a:xfrm>
              <a:prstGeom prst="rect">
                <a:avLst/>
              </a:prstGeom>
              <a:blipFill>
                <a:blip r:embed="rId4"/>
                <a:stretch>
                  <a:fillRect l="-1060" t="-2874" b="-68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3D207B-4F52-475C-BA4A-305A6FF2D224}"/>
              </a:ext>
            </a:extLst>
          </p:cNvPr>
          <p:cNvSpPr txBox="1"/>
          <p:nvPr/>
        </p:nvSpPr>
        <p:spPr>
          <a:xfrm>
            <a:off x="1875953" y="5490272"/>
            <a:ext cx="844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optimality</a:t>
            </a:r>
            <a:r>
              <a:rPr lang="it-IT" sz="1600" dirty="0"/>
              <a:t> </a:t>
            </a:r>
            <a:r>
              <a:rPr lang="it-IT" sz="1600" dirty="0" err="1"/>
              <a:t>conditions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hold</a:t>
            </a:r>
            <a:r>
              <a:rPr lang="it-IT" sz="1600" dirty="0"/>
              <a:t> </a:t>
            </a:r>
            <a:r>
              <a:rPr lang="it-IT" sz="1600" dirty="0" err="1"/>
              <a:t>iff</a:t>
            </a:r>
            <a:r>
              <a:rPr lang="it-IT" sz="1600" dirty="0"/>
              <a:t> </a:t>
            </a:r>
            <a:r>
              <a:rPr lang="it-IT" sz="1600" dirty="0" err="1"/>
              <a:t>there</a:t>
            </a:r>
            <a:r>
              <a:rPr lang="it-IT" sz="1600" dirty="0"/>
              <a:t> </a:t>
            </a:r>
            <a:r>
              <a:rPr lang="it-IT" sz="1600" dirty="0" err="1"/>
              <a:t>does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exist</a:t>
            </a:r>
            <a:r>
              <a:rPr lang="it-IT" sz="1600" dirty="0"/>
              <a:t> </a:t>
            </a:r>
            <a:r>
              <a:rPr lang="it-IT" sz="1600" dirty="0" err="1"/>
              <a:t>any</a:t>
            </a:r>
            <a:r>
              <a:rPr lang="it-IT" sz="1600" dirty="0"/>
              <a:t> index </a:t>
            </a:r>
            <a:r>
              <a:rPr lang="it-IT" sz="1600" dirty="0" err="1"/>
              <a:t>pair</a:t>
            </a:r>
            <a:r>
              <a:rPr lang="it-IT" sz="1600" dirty="0"/>
              <a:t> (i, j)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defines</a:t>
            </a:r>
            <a:r>
              <a:rPr lang="it-IT" sz="1600" dirty="0"/>
              <a:t> a </a:t>
            </a:r>
            <a:r>
              <a:rPr lang="it-IT" sz="1600" dirty="0" err="1"/>
              <a:t>violation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5570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7D3C25B-24B5-40BC-A377-3DFED6807CC4}"/>
                  </a:ext>
                </a:extLst>
              </p:cNvPr>
              <p:cNvSpPr/>
              <p:nvPr/>
            </p:nvSpPr>
            <p:spPr>
              <a:xfrm>
                <a:off x="513080" y="1786375"/>
                <a:ext cx="7868920" cy="4278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b="1" dirty="0"/>
                  <a:t>ALGORITHM</a:t>
                </a:r>
              </a:p>
              <a:p>
                <a:pPr marL="285750" lvl="0" indent="-28575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it-IT" altLang="it-IT" sz="1600" dirty="0"/>
                  <a:t>Sort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sz="1600" dirty="0"/>
                  <a:t>   in </a:t>
                </a:r>
                <a:r>
                  <a:rPr lang="it-IT" altLang="it-IT" sz="1600" dirty="0" err="1"/>
                  <a:t>decreasing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order</a:t>
                </a:r>
                <a:endParaRPr lang="it-IT" altLang="it-IT" sz="1600" dirty="0"/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it-IT" altLang="it-IT" sz="1600" dirty="0" err="1"/>
                  <a:t>Symmetrically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perform</a:t>
                </a:r>
                <a:r>
                  <a:rPr lang="it-IT" altLang="it-IT" sz="1600" dirty="0"/>
                  <a:t> the following actions: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	From the </a:t>
                </a:r>
                <a:r>
                  <a:rPr lang="it-IT" altLang="it-IT" sz="1600" b="1" dirty="0"/>
                  <a:t>top</a:t>
                </a:r>
                <a:r>
                  <a:rPr lang="it-IT" altLang="it-IT" sz="1600" dirty="0"/>
                  <a:t> of the </a:t>
                </a:r>
                <a:r>
                  <a:rPr lang="it-IT" altLang="it-IT" sz="1600" dirty="0" err="1"/>
                  <a:t>sorted</a:t>
                </a:r>
                <a:r>
                  <a:rPr lang="it-IT" altLang="it-IT" sz="1600" dirty="0"/>
                  <a:t> list </a:t>
                </a:r>
                <a:r>
                  <a:rPr lang="it-IT" altLang="it-IT" sz="1600" dirty="0" err="1"/>
                  <a:t>sequentially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pick</a:t>
                </a:r>
                <a:r>
                  <a:rPr lang="it-IT" altLang="it-IT" sz="1600" dirty="0"/>
                  <a:t> one </a:t>
                </a:r>
                <a:r>
                  <a:rPr lang="it-IT" altLang="it-IT" sz="1600" dirty="0" err="1"/>
                  <a:t>element</a:t>
                </a:r>
                <a:r>
                  <a:rPr lang="it-IT" altLang="it-IT" sz="16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altLang="it-IT" sz="1600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altLang="it-IT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altLang="it-IT" sz="1600" b="1" i="1" dirty="0">
                  <a:latin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	</a:t>
                </a:r>
                <a:r>
                  <a:rPr lang="it-IT" altLang="it-IT" sz="1600" dirty="0" err="1"/>
                  <a:t>if</a:t>
                </a:r>
                <a:r>
                  <a:rPr lang="it-IT" altLang="it-IT" sz="1600" dirty="0"/>
                  <a:t> </a:t>
                </a:r>
                <a14:m>
                  <m:oMath xmlns:m="http://schemas.openxmlformats.org/officeDocument/2006/math">
                    <m:r>
                      <a:rPr lang="it-IT" altLang="it-IT" sz="1600" i="1">
                        <a:latin typeface="Cambria Math" panose="02040503050406030204" pitchFamily="18" charset="0"/>
                      </a:rPr>
                      <m:t>0≤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altLang="it-IT" sz="1600" dirty="0">
                    <a:ea typeface="Cambria Math" panose="02040503050406030204" pitchFamily="18" charset="0"/>
                  </a:rPr>
                  <a:t> or (3b)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is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satisfied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.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If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altLang="it-IT" sz="1600" dirty="0" err="1">
                    <a:ea typeface="Cambria Math" panose="02040503050406030204" pitchFamily="18" charset="0"/>
                  </a:rPr>
                  <a:t>violates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(3b)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altLang="it-IT" sz="1600" dirty="0">
                    <a:ea typeface="Cambria Math" panose="02040503050406030204" pitchFamily="18" charset="0"/>
                  </a:rPr>
                  <a:t> and bypass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it</a:t>
                </a:r>
                <a:endParaRPr lang="it-IT" altLang="it-IT" sz="1600" dirty="0">
                  <a:ea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it-IT" altLang="it-IT" sz="1600" b="0" i="1" dirty="0">
                  <a:latin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	From the </a:t>
                </a:r>
                <a:r>
                  <a:rPr lang="it-IT" altLang="it-IT" sz="1600" b="1" dirty="0"/>
                  <a:t>bottom</a:t>
                </a:r>
                <a:r>
                  <a:rPr lang="it-IT" altLang="it-IT" sz="1600" dirty="0"/>
                  <a:t> of the list </a:t>
                </a:r>
                <a:r>
                  <a:rPr lang="it-IT" altLang="it-IT" sz="1600" dirty="0" err="1"/>
                  <a:t>sequentially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pick</a:t>
                </a:r>
                <a:r>
                  <a:rPr lang="it-IT" altLang="it-IT" sz="1600" dirty="0"/>
                  <a:t> one </a:t>
                </a:r>
                <a:r>
                  <a:rPr lang="it-IT" altLang="it-IT" sz="1600" dirty="0" err="1"/>
                  <a:t>element</a:t>
                </a:r>
                <a:r>
                  <a:rPr lang="it-IT" altLang="it-IT" sz="16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it-IT" altLang="it-IT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altLang="it-IT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altLang="it-IT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altLang="it-IT" sz="1600" b="1" i="1" dirty="0">
                  <a:latin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	</a:t>
                </a:r>
                <a:r>
                  <a:rPr lang="it-IT" altLang="it-IT" sz="1600" dirty="0" err="1"/>
                  <a:t>if</a:t>
                </a:r>
                <a:r>
                  <a:rPr lang="it-IT" altLang="it-IT" sz="1600" dirty="0"/>
                  <a:t> </a:t>
                </a:r>
                <a14:m>
                  <m:oMath xmlns:m="http://schemas.openxmlformats.org/officeDocument/2006/math">
                    <m:r>
                      <a:rPr lang="it-IT" altLang="it-IT" sz="1600" i="1">
                        <a:latin typeface="Cambria Math" panose="02040503050406030204" pitchFamily="18" charset="0"/>
                      </a:rPr>
                      <m:t>0≤ 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alt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altLang="it-IT" sz="1600" dirty="0">
                    <a:ea typeface="Cambria Math" panose="02040503050406030204" pitchFamily="18" charset="0"/>
                  </a:rPr>
                  <a:t> or (3b)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is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satisfied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.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If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altLang="it-IT" sz="1600" dirty="0">
                    <a:ea typeface="Cambria Math" panose="02040503050406030204" pitchFamily="18" charset="0"/>
                  </a:rPr>
                  <a:t>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violates</a:t>
                </a:r>
                <a:r>
                  <a:rPr lang="it-IT" altLang="it-IT" sz="1600" dirty="0">
                    <a:ea typeface="Cambria Math" panose="02040503050406030204" pitchFamily="18" charset="0"/>
                  </a:rPr>
                  <a:t> (3b)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alt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altLang="it-IT" sz="1600" dirty="0">
                    <a:ea typeface="Cambria Math" panose="02040503050406030204" pitchFamily="18" charset="0"/>
                  </a:rPr>
                  <a:t> and bypass </a:t>
                </a:r>
                <a:r>
                  <a:rPr lang="it-IT" altLang="it-IT" sz="1600" dirty="0" err="1">
                    <a:ea typeface="Cambria Math" panose="02040503050406030204" pitchFamily="18" charset="0"/>
                  </a:rPr>
                  <a:t>it</a:t>
                </a:r>
                <a:endParaRPr lang="it-IT" altLang="it-IT" sz="1600" dirty="0">
                  <a:ea typeface="Cambria Math" panose="020405030504060302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alt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altLang="it-IT" sz="1600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	</a:t>
                </a:r>
                <a:r>
                  <a:rPr lang="it-IT" altLang="it-IT" sz="1600" dirty="0" err="1"/>
                  <a:t>Until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either</a:t>
                </a:r>
                <a:r>
                  <a:rPr lang="it-IT" altLang="it-IT" sz="1600" dirty="0"/>
                  <a:t> :</a:t>
                </a:r>
              </a:p>
              <a:p>
                <a:pPr marL="1657350" lvl="3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altLang="it-IT" sz="16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altLang="it-IT" sz="1600" dirty="0"/>
                  <a:t>/2 </a:t>
                </a:r>
                <a:r>
                  <a:rPr lang="it-IT" altLang="it-IT" sz="1600" dirty="0" err="1"/>
                  <a:t>elements</a:t>
                </a:r>
                <a:r>
                  <a:rPr lang="it-IT" altLang="it-IT" sz="1600" dirty="0"/>
                  <a:t> are </a:t>
                </a:r>
                <a:r>
                  <a:rPr lang="it-IT" altLang="it-IT" sz="1600" dirty="0" err="1"/>
                  <a:t>selected</a:t>
                </a:r>
                <a:r>
                  <a:rPr lang="it-IT" altLang="it-IT" sz="1600" dirty="0"/>
                  <a:t> from the top and </a:t>
                </a:r>
                <a14:m>
                  <m:oMath xmlns:m="http://schemas.openxmlformats.org/officeDocument/2006/math">
                    <m:r>
                      <a:rPr lang="it-IT" altLang="it-IT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altLang="it-IT" sz="1600" dirty="0"/>
                  <a:t>/2elements</a:t>
                </a:r>
              </a:p>
              <a:p>
                <a:pPr lvl="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      are </a:t>
                </a:r>
                <a:r>
                  <a:rPr lang="it-IT" altLang="it-IT" sz="1600" dirty="0" err="1"/>
                  <a:t>selected</a:t>
                </a:r>
                <a:r>
                  <a:rPr lang="it-IT" altLang="it-IT" sz="1600" dirty="0"/>
                  <a:t> from the bottom</a:t>
                </a:r>
              </a:p>
              <a:p>
                <a:pPr marL="1657350" lvl="3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it-IT" altLang="it-IT" sz="1600" dirty="0"/>
              </a:p>
              <a:p>
                <a:pPr marL="1657350" lvl="3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it-IT" altLang="it-IT" sz="1600" dirty="0" err="1"/>
                  <a:t>We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cannot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find</a:t>
                </a:r>
                <a:r>
                  <a:rPr lang="it-IT" altLang="it-IT" sz="1600" dirty="0"/>
                  <a:t> 2 </a:t>
                </a:r>
                <a:r>
                  <a:rPr lang="it-IT" altLang="it-IT" sz="1600" dirty="0" err="1"/>
                  <a:t>elements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that</a:t>
                </a:r>
                <a:r>
                  <a:rPr lang="it-IT" altLang="it-IT" sz="1600" dirty="0"/>
                  <a:t> can be </a:t>
                </a:r>
                <a:r>
                  <a:rPr lang="it-IT" altLang="it-IT" sz="1600" dirty="0" err="1"/>
                  <a:t>added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simultaneusly</a:t>
                </a:r>
                <a:r>
                  <a:rPr lang="it-IT" altLang="it-IT" sz="1600" dirty="0"/>
                  <a:t> </a:t>
                </a:r>
              </a:p>
              <a:p>
                <a:pPr lvl="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      from </a:t>
                </a:r>
                <a:r>
                  <a:rPr lang="it-IT" altLang="it-IT" sz="1600" dirty="0" err="1"/>
                  <a:t>both</a:t>
                </a:r>
                <a:r>
                  <a:rPr lang="it-IT" altLang="it-IT" sz="1600" dirty="0"/>
                  <a:t> the top and the bottom</a:t>
                </a:r>
              </a:p>
            </p:txBody>
          </p:sp>
        </mc:Choice>
        <mc:Fallback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7D3C25B-24B5-40BC-A377-3DFED6807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1786375"/>
                <a:ext cx="7868920" cy="4278094"/>
              </a:xfrm>
              <a:prstGeom prst="rect">
                <a:avLst/>
              </a:prstGeom>
              <a:blipFill>
                <a:blip r:embed="rId2"/>
                <a:stretch>
                  <a:fillRect l="-387" t="-427" b="-8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A85208EA-B7B0-45A7-A667-EB2567DF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17" y="152426"/>
            <a:ext cx="4832598" cy="116846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8FEAAE-FB7C-403F-9A85-F3E3C79EE72D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JOACHIMS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CD001808-D921-41F3-9097-12F1232DC5EB}"/>
              </a:ext>
            </a:extLst>
          </p:cNvPr>
          <p:cNvCxnSpPr>
            <a:cxnSpLocks/>
          </p:cNvCxnSpPr>
          <p:nvPr/>
        </p:nvCxnSpPr>
        <p:spPr>
          <a:xfrm>
            <a:off x="554725" y="2139672"/>
            <a:ext cx="7617725" cy="22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B0D7294E-13D0-4EFD-B0C8-A8D19D7E1C1D}"/>
              </a:ext>
            </a:extLst>
          </p:cNvPr>
          <p:cNvSpPr/>
          <p:nvPr/>
        </p:nvSpPr>
        <p:spPr>
          <a:xfrm>
            <a:off x="7352517" y="106722"/>
            <a:ext cx="4753758" cy="13060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4DDE51FB-64D6-424D-814E-D61BC508EC3B}"/>
                  </a:ext>
                </a:extLst>
              </p:cNvPr>
              <p:cNvSpPr/>
              <p:nvPr/>
            </p:nvSpPr>
            <p:spPr>
              <a:xfrm>
                <a:off x="10048471" y="2237072"/>
                <a:ext cx="1113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dirty="0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4DDE51FB-64D6-424D-814E-D61BC508E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71" y="2237072"/>
                <a:ext cx="1113895" cy="369332"/>
              </a:xfrm>
              <a:prstGeom prst="rect">
                <a:avLst/>
              </a:prstGeom>
              <a:blipFill>
                <a:blip r:embed="rId4"/>
                <a:stretch>
                  <a:fillRect t="-13115" b="-21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9CA6ADB-A044-4907-B65D-86906C767E67}"/>
                  </a:ext>
                </a:extLst>
              </p:cNvPr>
              <p:cNvSpPr/>
              <p:nvPr/>
            </p:nvSpPr>
            <p:spPr>
              <a:xfrm>
                <a:off x="10048470" y="2637267"/>
                <a:ext cx="1124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dirty="0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9CA6ADB-A044-4907-B65D-86906C767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70" y="2637267"/>
                <a:ext cx="1124539" cy="369332"/>
              </a:xfrm>
              <a:prstGeom prst="rect">
                <a:avLst/>
              </a:prstGeom>
              <a:blipFill>
                <a:blip r:embed="rId5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ACF0C4DC-7A01-4BD5-9308-2960BE5CC5E8}"/>
                  </a:ext>
                </a:extLst>
              </p:cNvPr>
              <p:cNvSpPr/>
              <p:nvPr/>
            </p:nvSpPr>
            <p:spPr>
              <a:xfrm>
                <a:off x="10107589" y="5225534"/>
                <a:ext cx="1532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ACF0C4DC-7A01-4BD5-9308-2960BE5CC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589" y="5225534"/>
                <a:ext cx="1532984" cy="369332"/>
              </a:xfrm>
              <a:prstGeom prst="rect">
                <a:avLst/>
              </a:prstGeom>
              <a:blipFill>
                <a:blip r:embed="rId6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DBED3532-3820-4C98-945F-86FD7BD446F8}"/>
                  </a:ext>
                </a:extLst>
              </p:cNvPr>
              <p:cNvSpPr/>
              <p:nvPr/>
            </p:nvSpPr>
            <p:spPr>
              <a:xfrm>
                <a:off x="10107589" y="5594865"/>
                <a:ext cx="11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dirty="0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DBED3532-3820-4C98-945F-86FD7BD44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589" y="5594865"/>
                <a:ext cx="1146661" cy="369332"/>
              </a:xfrm>
              <a:prstGeom prst="rect">
                <a:avLst/>
              </a:prstGeom>
              <a:blipFill>
                <a:blip r:embed="rId7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B064200-909B-4DAC-9E11-26AD6FB9B726}"/>
              </a:ext>
            </a:extLst>
          </p:cNvPr>
          <p:cNvCxnSpPr>
            <a:cxnSpLocks/>
          </p:cNvCxnSpPr>
          <p:nvPr/>
        </p:nvCxnSpPr>
        <p:spPr>
          <a:xfrm>
            <a:off x="9961309" y="2139672"/>
            <a:ext cx="0" cy="40261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FBC632C1-C9D3-47A3-A9C6-2D63AD6EB233}"/>
              </a:ext>
            </a:extLst>
          </p:cNvPr>
          <p:cNvSpPr/>
          <p:nvPr/>
        </p:nvSpPr>
        <p:spPr>
          <a:xfrm>
            <a:off x="9938449" y="2421738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075C9DE-4563-43F2-BD3C-0498320E4435}"/>
              </a:ext>
            </a:extLst>
          </p:cNvPr>
          <p:cNvSpPr/>
          <p:nvPr/>
        </p:nvSpPr>
        <p:spPr>
          <a:xfrm>
            <a:off x="9936312" y="2793150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D7C2438-BD3D-447D-B1BF-CC16D7B342BD}"/>
              </a:ext>
            </a:extLst>
          </p:cNvPr>
          <p:cNvSpPr/>
          <p:nvPr/>
        </p:nvSpPr>
        <p:spPr>
          <a:xfrm>
            <a:off x="9936312" y="5381417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8BBB839-0599-43E1-AA1D-12D83B7AFF88}"/>
              </a:ext>
            </a:extLst>
          </p:cNvPr>
          <p:cNvSpPr/>
          <p:nvPr/>
        </p:nvSpPr>
        <p:spPr>
          <a:xfrm>
            <a:off x="9936312" y="5750748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5EE31E09-26E4-408C-BE08-D88B0C5B3168}"/>
                  </a:ext>
                </a:extLst>
              </p:cNvPr>
              <p:cNvSpPr/>
              <p:nvPr/>
            </p:nvSpPr>
            <p:spPr>
              <a:xfrm>
                <a:off x="10048470" y="3793035"/>
                <a:ext cx="10485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dirty="0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5EE31E09-26E4-408C-BE08-D88B0C5B3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70" y="3793035"/>
                <a:ext cx="1048557" cy="369332"/>
              </a:xfrm>
              <a:prstGeom prst="rect">
                <a:avLst/>
              </a:prstGeom>
              <a:blipFill>
                <a:blip r:embed="rId8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567B9A46-1292-4DE0-B8D3-EBD1D5A6B7E6}"/>
                  </a:ext>
                </a:extLst>
              </p:cNvPr>
              <p:cNvSpPr/>
              <p:nvPr/>
            </p:nvSpPr>
            <p:spPr>
              <a:xfrm>
                <a:off x="10037827" y="4137089"/>
                <a:ext cx="1487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it-I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altLang="it-IT" dirty="0"/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567B9A46-1292-4DE0-B8D3-EBD1D5A6B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827" y="4137089"/>
                <a:ext cx="1487780" cy="369332"/>
              </a:xfrm>
              <a:prstGeom prst="rect">
                <a:avLst/>
              </a:prstGeom>
              <a:blipFill>
                <a:blip r:embed="rId9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>
            <a:extLst>
              <a:ext uri="{FF2B5EF4-FFF2-40B4-BE49-F238E27FC236}">
                <a16:creationId xmlns:a16="http://schemas.microsoft.com/office/drawing/2014/main" id="{F8DE5E04-A44E-4D92-BE30-1B412BA5417F}"/>
              </a:ext>
            </a:extLst>
          </p:cNvPr>
          <p:cNvSpPr/>
          <p:nvPr/>
        </p:nvSpPr>
        <p:spPr>
          <a:xfrm>
            <a:off x="9937594" y="4331676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FAD7050-74E5-46CD-8C8A-5B3B2D3EBC79}"/>
              </a:ext>
            </a:extLst>
          </p:cNvPr>
          <p:cNvSpPr/>
          <p:nvPr/>
        </p:nvSpPr>
        <p:spPr>
          <a:xfrm>
            <a:off x="9940376" y="3962717"/>
            <a:ext cx="45719" cy="575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66FFEBE-797C-4FD2-AA13-D72CF062921C}"/>
              </a:ext>
            </a:extLst>
          </p:cNvPr>
          <p:cNvSpPr/>
          <p:nvPr/>
        </p:nvSpPr>
        <p:spPr>
          <a:xfrm>
            <a:off x="10568516" y="316376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F6646CF3-487F-49ED-B8EF-E5A059686B83}"/>
              </a:ext>
            </a:extLst>
          </p:cNvPr>
          <p:cNvSpPr/>
          <p:nvPr/>
        </p:nvSpPr>
        <p:spPr>
          <a:xfrm>
            <a:off x="10567562" y="330346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CED44792-D60F-48C6-A0B2-849DB96E2637}"/>
              </a:ext>
            </a:extLst>
          </p:cNvPr>
          <p:cNvSpPr/>
          <p:nvPr/>
        </p:nvSpPr>
        <p:spPr>
          <a:xfrm>
            <a:off x="10567561" y="344664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FDCC91C-A8A3-49BC-8055-D0E95B53ACA2}"/>
              </a:ext>
            </a:extLst>
          </p:cNvPr>
          <p:cNvSpPr/>
          <p:nvPr/>
        </p:nvSpPr>
        <p:spPr>
          <a:xfrm>
            <a:off x="10568516" y="47418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2C312528-7D0D-4D05-8B07-73762802C7E2}"/>
              </a:ext>
            </a:extLst>
          </p:cNvPr>
          <p:cNvSpPr/>
          <p:nvPr/>
        </p:nvSpPr>
        <p:spPr>
          <a:xfrm>
            <a:off x="10567562" y="48815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2B085358-BD78-49E6-94B2-B326FF16F6DD}"/>
              </a:ext>
            </a:extLst>
          </p:cNvPr>
          <p:cNvSpPr/>
          <p:nvPr/>
        </p:nvSpPr>
        <p:spPr>
          <a:xfrm>
            <a:off x="10567561" y="50246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9144A49D-69D7-4D1C-835C-7D6F1020F93F}"/>
                  </a:ext>
                </a:extLst>
              </p:cNvPr>
              <p:cNvSpPr txBox="1"/>
              <p:nvPr/>
            </p:nvSpPr>
            <p:spPr>
              <a:xfrm>
                <a:off x="6124236" y="1801118"/>
                <a:ext cx="2760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0" dirty="0" err="1"/>
                  <a:t>Complexity</a:t>
                </a:r>
                <a:r>
                  <a:rPr lang="it-IT" sz="1600" b="0" dirty="0"/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it-IT" sz="1600" dirty="0"/>
                  <a:t> </a:t>
                </a:r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9144A49D-69D7-4D1C-835C-7D6F1020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236" y="1801118"/>
                <a:ext cx="2760133" cy="338554"/>
              </a:xfrm>
              <a:prstGeom prst="rect">
                <a:avLst/>
              </a:prstGeom>
              <a:blipFill>
                <a:blip r:embed="rId10"/>
                <a:stretch>
                  <a:fillRect l="-1327"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16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800A9FAE-CD62-4E90-A395-E94A6BD4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29" y="2955645"/>
            <a:ext cx="3569119" cy="58256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A304EB-3EF6-4BCF-85F4-997591AD79F6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LIN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EACE3E4C-A098-47F2-AC07-AF85A8877C4F}"/>
                  </a:ext>
                </a:extLst>
              </p:cNvPr>
              <p:cNvSpPr/>
              <p:nvPr/>
            </p:nvSpPr>
            <p:spPr>
              <a:xfrm>
                <a:off x="513080" y="1243450"/>
                <a:ext cx="6835987" cy="589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it-IT" altLang="it-IT" sz="1600" dirty="0"/>
                  <a:t>Insted of </a:t>
                </a:r>
                <a:r>
                  <a:rPr lang="it-IT" altLang="it-IT" sz="1600" dirty="0" err="1"/>
                  <a:t>using</a:t>
                </a:r>
                <a:r>
                  <a:rPr lang="it-IT" alt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altLang="it-IT" sz="1600" b="0" i="1" smtClean="0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approximation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method</a:t>
                </a:r>
                <a:r>
                  <a:rPr lang="it-IT" altLang="it-IT" sz="1600" dirty="0"/>
                  <a:t>, </a:t>
                </a:r>
                <a:r>
                  <a:rPr lang="it-IT" altLang="it-IT" sz="1600" dirty="0" err="1"/>
                  <a:t>Lin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consider</a:t>
                </a:r>
                <a:r>
                  <a:rPr lang="it-IT" altLang="it-IT" sz="1600" dirty="0"/>
                  <a:t> a more accurate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altLang="it-IT" sz="160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it-IT" alt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altLang="it-IT" sz="1600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altLang="it-IT" sz="1600" dirty="0"/>
                  <a:t> information:</a:t>
                </a:r>
              </a:p>
            </p:txBody>
          </p:sp>
        </mc:Choice>
        <mc:Fallback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EACE3E4C-A098-47F2-AC07-AF85A8877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1243450"/>
                <a:ext cx="6835987" cy="589200"/>
              </a:xfrm>
              <a:prstGeom prst="rect">
                <a:avLst/>
              </a:prstGeom>
              <a:blipFill>
                <a:blip r:embed="rId3"/>
                <a:stretch>
                  <a:fillRect l="-446" t="-3093" b="-123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436086F-A196-4D6A-A031-9AB861F38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39439" r="6429"/>
          <a:stretch/>
        </p:blipFill>
        <p:spPr>
          <a:xfrm>
            <a:off x="7685932" y="636162"/>
            <a:ext cx="4114800" cy="125293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914459-26CF-4EF6-83E6-1C2AB737C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21"/>
          <a:stretch/>
        </p:blipFill>
        <p:spPr>
          <a:xfrm>
            <a:off x="7560899" y="207487"/>
            <a:ext cx="4267419" cy="428675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53802F6-D695-459B-855C-39E522C04513}"/>
              </a:ext>
            </a:extLst>
          </p:cNvPr>
          <p:cNvSpPr/>
          <p:nvPr/>
        </p:nvSpPr>
        <p:spPr>
          <a:xfrm>
            <a:off x="7685931" y="184317"/>
            <a:ext cx="4142387" cy="17047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5DB7E54-4DE0-4C9A-8AB8-D2B7DB6CDAF4}"/>
                  </a:ext>
                </a:extLst>
              </p:cNvPr>
              <p:cNvSpPr txBox="1"/>
              <p:nvPr/>
            </p:nvSpPr>
            <p:spPr>
              <a:xfrm>
                <a:off x="513080" y="2109494"/>
                <a:ext cx="11315238" cy="299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Unlike the </a:t>
                </a:r>
                <a:r>
                  <a:rPr lang="it-IT" sz="1600" dirty="0" err="1"/>
                  <a:t>previous</a:t>
                </a:r>
                <a:r>
                  <a:rPr lang="it-IT" sz="1600" dirty="0"/>
                  <a:t> one, </a:t>
                </a:r>
                <a:r>
                  <a:rPr lang="it-IT" sz="1600" dirty="0" err="1"/>
                  <a:t>there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no </a:t>
                </a:r>
                <a:r>
                  <a:rPr lang="it-IT" sz="1600" dirty="0" err="1"/>
                  <a:t>available</a:t>
                </a:r>
                <a:r>
                  <a:rPr lang="it-IT" sz="1600" dirty="0"/>
                  <a:t> way to </a:t>
                </a:r>
                <a:r>
                  <a:rPr lang="it-IT" sz="1600" dirty="0" err="1"/>
                  <a:t>avoid</a:t>
                </a:r>
                <a:r>
                  <a:rPr lang="it-IT" sz="1600" dirty="0"/>
                  <a:t> checking </a:t>
                </a:r>
                <a:r>
                  <a:rPr lang="it-IT" sz="1600" dirty="0" err="1"/>
                  <a:t>all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dirty="0" smtClean="0"/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dirty="0" smtClean="0"/>
                            </m:ctrlPr>
                          </m:eqArrPr>
                          <m:e>
                            <m:r>
                              <a:rPr lang="it-IT" sz="1600" b="0" i="1" dirty="0" smtClean="0"/>
                              <m:t>𝑛</m:t>
                            </m:r>
                          </m:e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600" i="1" dirty="0"/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r>
                                    <a:rPr lang="it-IT" sz="1600" i="1" dirty="0"/>
                                    <m:t>2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combination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working</a:t>
                </a:r>
                <a:r>
                  <a:rPr lang="it-IT" sz="1600" dirty="0"/>
                  <a:t> set</a:t>
                </a:r>
              </a:p>
              <a:p>
                <a:r>
                  <a:rPr lang="it-IT" sz="1600" dirty="0"/>
                  <a:t>A </a:t>
                </a:r>
                <a:r>
                  <a:rPr lang="it-IT" sz="1600" dirty="0" err="1"/>
                  <a:t>viable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implementation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using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it-IT" alt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altLang="it-IT" sz="1600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altLang="it-IT" sz="1600" dirty="0"/>
                  <a:t> information </a:t>
                </a:r>
                <a:r>
                  <a:rPr lang="it-IT" altLang="it-IT" sz="1600" dirty="0" err="1"/>
                  <a:t>is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thus</a:t>
                </a:r>
                <a:r>
                  <a:rPr lang="it-IT" altLang="it-IT" sz="1600" dirty="0"/>
                  <a:t> to </a:t>
                </a:r>
                <a:r>
                  <a:rPr lang="it-IT" altLang="it-IT" sz="1600" b="1" i="1" dirty="0" err="1"/>
                  <a:t>heuristically</a:t>
                </a:r>
                <a:r>
                  <a:rPr lang="it-IT" altLang="it-IT" sz="1600" dirty="0"/>
                  <a:t>  check </a:t>
                </a:r>
                <a:r>
                  <a:rPr lang="it-IT" altLang="it-IT" sz="1600" dirty="0" err="1"/>
                  <a:t>only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several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possible</a:t>
                </a:r>
                <a:r>
                  <a:rPr lang="it-IT" altLang="it-IT" sz="1600" dirty="0"/>
                  <a:t> </a:t>
                </a:r>
                <a:r>
                  <a:rPr lang="it-IT" altLang="it-IT" sz="1600" dirty="0" err="1"/>
                  <a:t>working</a:t>
                </a:r>
                <a:r>
                  <a:rPr lang="it-IT" altLang="it-IT" sz="1600" dirty="0"/>
                  <a:t> set:</a:t>
                </a:r>
              </a:p>
              <a:p>
                <a:endParaRPr lang="it-IT" sz="1600" dirty="0"/>
              </a:p>
              <a:p>
                <a:r>
                  <a:rPr lang="it-IT" sz="1600" dirty="0"/>
                  <a:t>Select the first index </a:t>
                </a:r>
                <a:r>
                  <a:rPr lang="it-IT" sz="1600" dirty="0" err="1"/>
                  <a:t>as</a:t>
                </a:r>
                <a:r>
                  <a:rPr lang="it-IT" sz="1600" dirty="0"/>
                  <a:t>:                                                                           (Note </a:t>
                </a:r>
                <a:r>
                  <a:rPr lang="it-IT" sz="1600" dirty="0" err="1"/>
                  <a:t>that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same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criterion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used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Joachims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method</a:t>
                </a:r>
                <a:r>
                  <a:rPr lang="it-IT" sz="1600" dirty="0"/>
                  <a:t>)</a:t>
                </a:r>
              </a:p>
              <a:p>
                <a:endParaRPr lang="it-IT" sz="1600" dirty="0"/>
              </a:p>
              <a:p>
                <a:r>
                  <a:rPr lang="it-IT" sz="1600" dirty="0" err="1"/>
                  <a:t>Then</a:t>
                </a:r>
                <a:r>
                  <a:rPr lang="it-IT" sz="1600" dirty="0"/>
                  <a:t>, the second index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selected</a:t>
                </a:r>
                <a:r>
                  <a:rPr lang="it-IT" sz="1600" dirty="0"/>
                  <a:t> to be the one </a:t>
                </a:r>
                <a:r>
                  <a:rPr lang="it-IT" sz="1600" dirty="0" err="1"/>
                  <a:t>among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couple</a:t>
                </a:r>
                <a:r>
                  <a:rPr lang="it-IT" sz="1600" dirty="0"/>
                  <a:t> of index (</a:t>
                </a:r>
                <a:r>
                  <a:rPr lang="it-IT" sz="1600" dirty="0" err="1"/>
                  <a:t>i,j</a:t>
                </a:r>
                <a:r>
                  <a:rPr lang="it-IT" sz="1600" dirty="0"/>
                  <a:t>) </a:t>
                </a:r>
                <a:r>
                  <a:rPr lang="it-IT" sz="1600" dirty="0" err="1"/>
                  <a:t>that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form</a:t>
                </a:r>
                <a:r>
                  <a:rPr lang="it-IT" sz="1600" dirty="0"/>
                  <a:t> a </a:t>
                </a:r>
                <a:r>
                  <a:rPr lang="it-IT" sz="1600" dirty="0" err="1"/>
                  <a:t>violating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pair</a:t>
                </a:r>
                <a:r>
                  <a:rPr lang="it-IT" sz="1600" dirty="0"/>
                  <a:t> </a:t>
                </a:r>
                <a:r>
                  <a:rPr lang="it-IT" sz="1600" dirty="0" err="1"/>
                  <a:t>that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result</a:t>
                </a:r>
                <a:r>
                  <a:rPr lang="it-IT" sz="1600" dirty="0"/>
                  <a:t> in the minimum </a:t>
                </a:r>
                <a:r>
                  <a:rPr lang="it-IT" sz="1600" dirty="0" err="1"/>
                  <a:t>value</a:t>
                </a:r>
                <a:r>
                  <a:rPr lang="it-IT" sz="1600" dirty="0"/>
                  <a:t>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it-IT" alt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altLang="it-IT" sz="1600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objective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function</a:t>
                </a:r>
                <a:r>
                  <a:rPr lang="it-IT" sz="1600" dirty="0"/>
                  <a:t>.</a:t>
                </a:r>
              </a:p>
              <a:p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 err="1"/>
                  <a:t>Lin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also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provide</a:t>
                </a:r>
                <a:r>
                  <a:rPr lang="it-IT" sz="1600" dirty="0"/>
                  <a:t> an </a:t>
                </a:r>
                <a:r>
                  <a:rPr lang="it-IT" sz="1600" dirty="0" err="1"/>
                  <a:t>efficient</a:t>
                </a:r>
                <a:r>
                  <a:rPr lang="it-IT" sz="1600" dirty="0"/>
                  <a:t> way to compute the </a:t>
                </a:r>
                <a:r>
                  <a:rPr lang="it-IT" sz="1600" dirty="0" err="1"/>
                  <a:t>value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this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objective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function</a:t>
                </a:r>
                <a:r>
                  <a:rPr lang="it-IT" sz="1600" dirty="0"/>
                  <a:t>.</a:t>
                </a:r>
              </a:p>
              <a:p>
                <a:r>
                  <a:rPr lang="it-IT" sz="1600" dirty="0"/>
                  <a:t>	</a:t>
                </a: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5DB7E54-4DE0-4C9A-8AB8-D2B7DB6C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" y="2109494"/>
                <a:ext cx="11315238" cy="2998834"/>
              </a:xfrm>
              <a:prstGeom prst="rect">
                <a:avLst/>
              </a:prstGeom>
              <a:blipFill>
                <a:blip r:embed="rId5"/>
                <a:stretch>
                  <a:fillRect l="-2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37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1159357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purpose</a:t>
            </a:r>
            <a:r>
              <a:rPr lang="it-IT" sz="1600" dirty="0"/>
              <a:t> of </a:t>
            </a:r>
            <a:r>
              <a:rPr lang="it-IT" sz="1600" dirty="0" err="1"/>
              <a:t>this</a:t>
            </a:r>
            <a:r>
              <a:rPr lang="it-IT" sz="1600" dirty="0"/>
              <a:t> project </a:t>
            </a:r>
            <a:r>
              <a:rPr lang="it-IT" sz="1600" dirty="0" err="1"/>
              <a:t>is</a:t>
            </a:r>
            <a:r>
              <a:rPr lang="it-IT" sz="1600" dirty="0"/>
              <a:t> to compare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variations</a:t>
            </a:r>
            <a:r>
              <a:rPr lang="it-IT" sz="1600" dirty="0"/>
              <a:t> of the </a:t>
            </a:r>
            <a:r>
              <a:rPr lang="it-IT" sz="1600" b="1" dirty="0" err="1"/>
              <a:t>Sequential</a:t>
            </a:r>
            <a:r>
              <a:rPr lang="it-IT" sz="1600" b="1" dirty="0"/>
              <a:t> </a:t>
            </a:r>
            <a:r>
              <a:rPr lang="it-IT" sz="1600" b="1" dirty="0" err="1"/>
              <a:t>Minimal</a:t>
            </a:r>
            <a:r>
              <a:rPr lang="it-IT" sz="1600" b="1" dirty="0"/>
              <a:t> </a:t>
            </a:r>
            <a:r>
              <a:rPr lang="it-IT" sz="1600" b="1" dirty="0" err="1"/>
              <a:t>Optimization</a:t>
            </a:r>
            <a:endParaRPr lang="it-IT" sz="1600" b="1" dirty="0"/>
          </a:p>
          <a:p>
            <a:r>
              <a:rPr lang="it-IT" sz="1600" dirty="0" err="1"/>
              <a:t>algorithm</a:t>
            </a:r>
            <a:r>
              <a:rPr lang="it-IT" sz="1600" dirty="0"/>
              <a:t> </a:t>
            </a:r>
            <a:r>
              <a:rPr lang="it-IT" sz="1600" dirty="0" err="1"/>
              <a:t>employed</a:t>
            </a:r>
            <a:r>
              <a:rPr lang="it-IT" sz="1600" dirty="0"/>
              <a:t> to </a:t>
            </a:r>
            <a:r>
              <a:rPr lang="it-IT" sz="1600" dirty="0" err="1"/>
              <a:t>perform</a:t>
            </a:r>
            <a:r>
              <a:rPr lang="it-IT" sz="1600" dirty="0"/>
              <a:t> the training of the </a:t>
            </a:r>
            <a:r>
              <a:rPr lang="it-IT" sz="1600" b="1" dirty="0"/>
              <a:t>Support </a:t>
            </a:r>
            <a:r>
              <a:rPr lang="it-IT" sz="1600" b="1" dirty="0" err="1"/>
              <a:t>Vector</a:t>
            </a:r>
            <a:r>
              <a:rPr lang="it-IT" sz="1600" b="1" dirty="0"/>
              <a:t> Machine</a:t>
            </a:r>
            <a:r>
              <a:rPr lang="it-IT" sz="1600" dirty="0"/>
              <a:t>. </a:t>
            </a:r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The </a:t>
            </a:r>
            <a:r>
              <a:rPr lang="it-IT" sz="1600" dirty="0" err="1"/>
              <a:t>optimization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under </a:t>
            </a:r>
            <a:r>
              <a:rPr lang="it-IT" sz="1600" dirty="0" err="1"/>
              <a:t>investigation</a:t>
            </a:r>
            <a:r>
              <a:rPr lang="it-IT" sz="1600" dirty="0"/>
              <a:t> </a:t>
            </a:r>
            <a:r>
              <a:rPr lang="it-IT" sz="1600" dirty="0" err="1"/>
              <a:t>mainly</a:t>
            </a:r>
            <a:r>
              <a:rPr lang="it-IT" sz="1600" dirty="0"/>
              <a:t> </a:t>
            </a:r>
            <a:r>
              <a:rPr lang="it-IT" sz="1600" dirty="0" err="1"/>
              <a:t>differ</a:t>
            </a:r>
            <a:r>
              <a:rPr lang="it-IT" sz="1600" dirty="0"/>
              <a:t> in the way </a:t>
            </a:r>
            <a:r>
              <a:rPr lang="it-IT" sz="1600" dirty="0" err="1"/>
              <a:t>they</a:t>
            </a:r>
            <a:r>
              <a:rPr lang="it-IT" sz="1600" dirty="0"/>
              <a:t> </a:t>
            </a:r>
            <a:r>
              <a:rPr lang="it-IT" sz="1600" dirty="0" err="1"/>
              <a:t>select</a:t>
            </a:r>
            <a:r>
              <a:rPr lang="it-IT" sz="1600" dirty="0"/>
              <a:t> the Lagrange </a:t>
            </a:r>
            <a:r>
              <a:rPr lang="it-IT" sz="1600" dirty="0" err="1"/>
              <a:t>multipliers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 compose the </a:t>
            </a:r>
            <a:r>
              <a:rPr lang="it-IT" sz="1600" dirty="0" err="1"/>
              <a:t>Working</a:t>
            </a:r>
            <a:r>
              <a:rPr lang="it-IT" sz="1600" dirty="0"/>
              <a:t> set</a:t>
            </a:r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The </a:t>
            </a:r>
            <a:r>
              <a:rPr lang="it-IT" sz="1600" dirty="0" err="1"/>
              <a:t>aim</a:t>
            </a:r>
            <a:r>
              <a:rPr lang="it-IT" sz="1600" dirty="0"/>
              <a:t> of </a:t>
            </a:r>
            <a:r>
              <a:rPr lang="it-IT" sz="1600" dirty="0" err="1"/>
              <a:t>this</a:t>
            </a:r>
            <a:r>
              <a:rPr lang="it-IT" sz="1600" dirty="0"/>
              <a:t> project </a:t>
            </a:r>
            <a:r>
              <a:rPr lang="it-IT" sz="1600" dirty="0" err="1"/>
              <a:t>is</a:t>
            </a:r>
            <a:r>
              <a:rPr lang="it-IT" sz="1600" dirty="0"/>
              <a:t> to </a:t>
            </a:r>
            <a:r>
              <a:rPr lang="it-IT" sz="1600" dirty="0" err="1"/>
              <a:t>assess</a:t>
            </a:r>
            <a:r>
              <a:rPr lang="it-IT" sz="1600" dirty="0"/>
              <a:t> the performance of </a:t>
            </a:r>
            <a:r>
              <a:rPr lang="it-IT" sz="1600" dirty="0" err="1"/>
              <a:t>these</a:t>
            </a:r>
            <a:r>
              <a:rPr lang="it-IT" sz="1600" dirty="0"/>
              <a:t> training techniques over </a:t>
            </a:r>
            <a:r>
              <a:rPr lang="it-IT" sz="1600" dirty="0" err="1"/>
              <a:t>different</a:t>
            </a:r>
            <a:r>
              <a:rPr lang="it-IT" sz="1600" dirty="0"/>
              <a:t> dataset.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8D28F9-A498-41BE-A3A0-1E674C3EEB38}"/>
              </a:ext>
            </a:extLst>
          </p:cNvPr>
          <p:cNvSpPr txBox="1"/>
          <p:nvPr/>
        </p:nvSpPr>
        <p:spPr>
          <a:xfrm>
            <a:off x="10886" y="-235"/>
            <a:ext cx="12387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PURPOSE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89724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E5BB3A-FF81-4952-8A78-9BE38A786CB4}"/>
              </a:ext>
            </a:extLst>
          </p:cNvPr>
          <p:cNvSpPr/>
          <p:nvPr/>
        </p:nvSpPr>
        <p:spPr>
          <a:xfrm>
            <a:off x="0" y="1"/>
            <a:ext cx="12192000" cy="1324386"/>
          </a:xfrm>
          <a:prstGeom prst="rect">
            <a:avLst/>
          </a:prstGeom>
          <a:solidFill>
            <a:srgbClr val="81AA3F"/>
          </a:solidFill>
          <a:ln>
            <a:solidFill>
              <a:srgbClr val="81A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IMPLEMENTATION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9D7819D-44F4-4C5C-BB14-285CBD025AA4}"/>
              </a:ext>
            </a:extLst>
          </p:cNvPr>
          <p:cNvSpPr/>
          <p:nvPr/>
        </p:nvSpPr>
        <p:spPr>
          <a:xfrm>
            <a:off x="-1655" y="713691"/>
            <a:ext cx="106695" cy="6143628"/>
          </a:xfrm>
          <a:prstGeom prst="rect">
            <a:avLst/>
          </a:prstGeom>
          <a:solidFill>
            <a:srgbClr val="81AA3F"/>
          </a:solidFill>
          <a:ln>
            <a:solidFill>
              <a:srgbClr val="81A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A16E3E-07FD-49A3-9526-A46B3B70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17" y="2204961"/>
            <a:ext cx="3403132" cy="34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5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426720" y="3548728"/>
            <a:ext cx="10302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For </a:t>
            </a:r>
            <a:r>
              <a:rPr lang="it-IT" altLang="it-IT" sz="1600" dirty="0" err="1"/>
              <a:t>each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version</a:t>
            </a:r>
            <a:r>
              <a:rPr lang="it-IT" altLang="it-IT" sz="1600" dirty="0"/>
              <a:t> of the </a:t>
            </a:r>
            <a:r>
              <a:rPr lang="it-IT" altLang="it-IT" sz="1600" dirty="0" err="1"/>
              <a:t>algorithm</a:t>
            </a:r>
            <a:r>
              <a:rPr lang="it-IT" altLang="it-IT" sz="1600" dirty="0"/>
              <a:t> a </a:t>
            </a:r>
            <a:r>
              <a:rPr lang="it-IT" altLang="it-IT" sz="1600" dirty="0" err="1"/>
              <a:t>different</a:t>
            </a:r>
            <a:r>
              <a:rPr lang="it-IT" altLang="it-IT" sz="1600" dirty="0"/>
              <a:t> </a:t>
            </a:r>
            <a:r>
              <a:rPr lang="it-IT" altLang="it-IT" sz="1600" b="1" dirty="0" err="1"/>
              <a:t>Matlab</a:t>
            </a:r>
            <a:r>
              <a:rPr lang="it-IT" altLang="it-IT" sz="1600" dirty="0"/>
              <a:t> class </a:t>
            </a:r>
            <a:r>
              <a:rPr lang="it-IT" altLang="it-IT" sz="1600" dirty="0" err="1"/>
              <a:t>has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been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implemented</a:t>
            </a:r>
            <a:r>
              <a:rPr lang="it-IT" altLang="it-IT" sz="1600" dirty="0"/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 err="1"/>
              <a:t>Each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these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offer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methods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implement</a:t>
            </a:r>
            <a:r>
              <a:rPr lang="it-IT" altLang="it-IT" sz="1600" dirty="0"/>
              <a:t> the following </a:t>
            </a:r>
            <a:r>
              <a:rPr lang="it-IT" altLang="it-IT" sz="1600" dirty="0" err="1"/>
              <a:t>operations</a:t>
            </a:r>
            <a:r>
              <a:rPr lang="it-IT" altLang="it-IT" sz="1600" dirty="0"/>
              <a:t>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6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 err="1"/>
              <a:t>Instantiate</a:t>
            </a:r>
            <a:r>
              <a:rPr lang="it-IT" altLang="it-IT" sz="1600" dirty="0"/>
              <a:t> a model of the </a:t>
            </a:r>
            <a:r>
              <a:rPr lang="it-IT" altLang="it-IT" sz="1600" dirty="0" err="1"/>
              <a:t>selected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type</a:t>
            </a:r>
            <a:r>
              <a:rPr lang="it-IT" altLang="it-IT" sz="1600" dirty="0"/>
              <a:t>, with the </a:t>
            </a:r>
            <a:r>
              <a:rPr lang="it-IT" altLang="it-IT" sz="1600" dirty="0" err="1"/>
              <a:t>possibility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specified</a:t>
            </a:r>
            <a:r>
              <a:rPr lang="it-IT" altLang="it-IT" sz="1600" dirty="0"/>
              <a:t> a set of </a:t>
            </a:r>
            <a:r>
              <a:rPr lang="it-IT" altLang="it-IT" sz="1600" dirty="0" err="1"/>
              <a:t>characteristics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parameters</a:t>
            </a:r>
            <a:r>
              <a:rPr lang="it-IT" altLang="it-IT" sz="1600" dirty="0"/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600" dirty="0">
              <a:latin typeface="Arial Unicode MS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Select the </a:t>
            </a:r>
            <a:r>
              <a:rPr lang="it-IT" altLang="it-IT" sz="1600" dirty="0" err="1"/>
              <a:t>type</a:t>
            </a:r>
            <a:r>
              <a:rPr lang="it-IT" altLang="it-IT" sz="1600" dirty="0"/>
              <a:t> of kernel (linear, </a:t>
            </a:r>
            <a:r>
              <a:rPr lang="it-IT" altLang="it-IT" sz="1600" dirty="0" err="1"/>
              <a:t>polynomial</a:t>
            </a:r>
            <a:r>
              <a:rPr lang="it-IT" altLang="it-IT" sz="1600" dirty="0"/>
              <a:t>, </a:t>
            </a:r>
            <a:r>
              <a:rPr lang="it-IT" altLang="it-IT" sz="1600" dirty="0" err="1"/>
              <a:t>gaussian</a:t>
            </a:r>
            <a:r>
              <a:rPr lang="it-IT" altLang="it-IT" sz="1600" dirty="0"/>
              <a:t>) and set the </a:t>
            </a:r>
            <a:r>
              <a:rPr lang="it-IT" altLang="it-IT" sz="1600" dirty="0" err="1"/>
              <a:t>proper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parameters</a:t>
            </a:r>
            <a:endParaRPr lang="it-IT" altLang="it-IT" sz="16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6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Training the model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target </a:t>
            </a:r>
            <a:r>
              <a:rPr lang="it-IT" altLang="it-IT" sz="1600" dirty="0" err="1"/>
              <a:t>proceure</a:t>
            </a:r>
            <a:endParaRPr lang="it-IT" altLang="it-IT" sz="16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altLang="it-IT" sz="1600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Making new </a:t>
            </a:r>
            <a:r>
              <a:rPr lang="it-IT" altLang="it-IT" sz="1600" dirty="0" err="1"/>
              <a:t>prediction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model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27F2A20-842B-4EE7-A251-C013044CC4D6}"/>
              </a:ext>
            </a:extLst>
          </p:cNvPr>
          <p:cNvSpPr/>
          <p:nvPr/>
        </p:nvSpPr>
        <p:spPr>
          <a:xfrm>
            <a:off x="518160" y="1209882"/>
            <a:ext cx="1717040" cy="16865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PLATT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1B35710-C86D-49ED-8736-C27A3943178C}"/>
              </a:ext>
            </a:extLst>
          </p:cNvPr>
          <p:cNvSpPr/>
          <p:nvPr/>
        </p:nvSpPr>
        <p:spPr>
          <a:xfrm>
            <a:off x="7402087" y="1215932"/>
            <a:ext cx="1717040" cy="168656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JOACHIMS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8210768-C047-467A-9B79-1551F88BF5A1}"/>
              </a:ext>
            </a:extLst>
          </p:cNvPr>
          <p:cNvSpPr/>
          <p:nvPr/>
        </p:nvSpPr>
        <p:spPr>
          <a:xfrm>
            <a:off x="2275840" y="1201777"/>
            <a:ext cx="2235200" cy="8302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PLAIN IMPLEMENTATION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EE4698F-EA9D-4038-A8B9-04671874E860}"/>
              </a:ext>
            </a:extLst>
          </p:cNvPr>
          <p:cNvSpPr/>
          <p:nvPr/>
        </p:nvSpPr>
        <p:spPr>
          <a:xfrm>
            <a:off x="2275840" y="2060474"/>
            <a:ext cx="2235200" cy="8302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ERROR CACHE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4367B1C-702E-4AFF-B03C-A490416C653B}"/>
              </a:ext>
            </a:extLst>
          </p:cNvPr>
          <p:cNvSpPr/>
          <p:nvPr/>
        </p:nvSpPr>
        <p:spPr>
          <a:xfrm>
            <a:off x="9713492" y="1208505"/>
            <a:ext cx="1717040" cy="1686560"/>
          </a:xfrm>
          <a:prstGeom prst="roundRect">
            <a:avLst/>
          </a:prstGeom>
          <a:solidFill>
            <a:srgbClr val="A3C7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7432A3F-B7E9-4DD0-950F-8687A850C846}"/>
              </a:ext>
            </a:extLst>
          </p:cNvPr>
          <p:cNvSpPr txBox="1"/>
          <p:nvPr/>
        </p:nvSpPr>
        <p:spPr>
          <a:xfrm>
            <a:off x="518160" y="42088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26E4271-E680-4147-8FBA-FDC3BF3DD55E}"/>
                  </a:ext>
                </a:extLst>
              </p:cNvPr>
              <p:cNvSpPr txBox="1"/>
              <p:nvPr/>
            </p:nvSpPr>
            <p:spPr>
              <a:xfrm flipH="1">
                <a:off x="7496426" y="2895906"/>
                <a:ext cx="1613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t-IT" sz="14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sz="1400" dirty="0">
                    <a:solidFill>
                      <a:schemeClr val="bg1">
                        <a:lumMod val="65000"/>
                      </a:schemeClr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26E4271-E680-4147-8FBA-FDC3BF3DD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96426" y="2895906"/>
                <a:ext cx="1613797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C68960E-FDE7-42A2-9817-357F8363798E}"/>
                  </a:ext>
                </a:extLst>
              </p:cNvPr>
              <p:cNvSpPr txBox="1"/>
              <p:nvPr/>
            </p:nvSpPr>
            <p:spPr>
              <a:xfrm flipH="1">
                <a:off x="9767920" y="2886954"/>
                <a:ext cx="1613796" cy="311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4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sz="1400" dirty="0">
                    <a:solidFill>
                      <a:schemeClr val="bg1">
                        <a:lumMod val="65000"/>
                      </a:schemeClr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C68960E-FDE7-42A2-9817-357F83637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7920" y="2886954"/>
                <a:ext cx="1613796" cy="311560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A56959D3-A293-4AFB-928A-9EEB367B4603}"/>
              </a:ext>
            </a:extLst>
          </p:cNvPr>
          <p:cNvSpPr/>
          <p:nvPr/>
        </p:nvSpPr>
        <p:spPr>
          <a:xfrm>
            <a:off x="7206707" y="991403"/>
            <a:ext cx="4467133" cy="2317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97B9567C-D6E5-44FB-9EBA-D2B910717446}"/>
              </a:ext>
            </a:extLst>
          </p:cNvPr>
          <p:cNvSpPr/>
          <p:nvPr/>
        </p:nvSpPr>
        <p:spPr>
          <a:xfrm>
            <a:off x="5093231" y="1198880"/>
            <a:ext cx="1717040" cy="1686560"/>
          </a:xfrm>
          <a:prstGeom prst="roundRect">
            <a:avLst/>
          </a:prstGeom>
          <a:solidFill>
            <a:srgbClr val="FF70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KEERTHI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2BB3E9D-209F-4BC7-9095-3D253C82D9DF}"/>
                  </a:ext>
                </a:extLst>
              </p:cNvPr>
              <p:cNvSpPr txBox="1"/>
              <p:nvPr/>
            </p:nvSpPr>
            <p:spPr>
              <a:xfrm flipH="1">
                <a:off x="5159834" y="2878854"/>
                <a:ext cx="1552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t-IT" sz="14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r>
                  <a:rPr lang="it-IT" sz="1400" dirty="0">
                    <a:solidFill>
                      <a:schemeClr val="bg1">
                        <a:lumMod val="65000"/>
                      </a:schemeClr>
                    </a:solidFill>
                  </a:rPr>
                  <a:t> method 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2BB3E9D-209F-4BC7-9095-3D253C82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59834" y="2878854"/>
                <a:ext cx="1552465" cy="307777"/>
              </a:xfrm>
              <a:prstGeom prst="rect">
                <a:avLst/>
              </a:prstGeom>
              <a:blipFill>
                <a:blip r:embed="rId4"/>
                <a:stretch>
                  <a:fillRect t="-1961" r="-1961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518160" y="316408"/>
            <a:ext cx="7406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JOACHIMS</a:t>
            </a:r>
          </a:p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order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it-IT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4CA0E5-D54B-4E8B-8484-374995ACE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3115" r="3073"/>
          <a:stretch/>
        </p:blipFill>
        <p:spPr>
          <a:xfrm>
            <a:off x="513080" y="2173604"/>
            <a:ext cx="7842754" cy="359664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1664D4F-8A4F-4615-8857-3F01E831F8B2}"/>
              </a:ext>
            </a:extLst>
          </p:cNvPr>
          <p:cNvCxnSpPr/>
          <p:nvPr/>
        </p:nvCxnSpPr>
        <p:spPr>
          <a:xfrm flipH="1">
            <a:off x="5800725" y="1455181"/>
            <a:ext cx="1571625" cy="849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3D273-A7D4-485A-BCDA-C7CB3F7A601F}"/>
              </a:ext>
            </a:extLst>
          </p:cNvPr>
          <p:cNvSpPr txBox="1"/>
          <p:nvPr/>
        </p:nvSpPr>
        <p:spPr>
          <a:xfrm>
            <a:off x="7372350" y="1270514"/>
            <a:ext cx="463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parameter</a:t>
            </a:r>
            <a:r>
              <a:rPr lang="it-IT" dirty="0"/>
              <a:t> q set the size of the </a:t>
            </a:r>
            <a:r>
              <a:rPr lang="it-IT" dirty="0" err="1"/>
              <a:t>Working</a:t>
            </a:r>
            <a:r>
              <a:rPr lang="it-IT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2108005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518160" y="316408"/>
            <a:ext cx="7406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LIN</a:t>
            </a:r>
          </a:p>
          <a:p>
            <a:r>
              <a:rPr lang="it-IT" sz="2000" dirty="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it-IT" sz="2000" dirty="0" err="1">
                <a:solidFill>
                  <a:schemeClr val="bg1">
                    <a:lumMod val="65000"/>
                  </a:schemeClr>
                </a:solidFill>
              </a:rPr>
              <a:t>order</a:t>
            </a:r>
            <a:r>
              <a:rPr lang="it-IT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it-IT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7AC7DE-A18C-43CF-8FE4-9EBAF30EF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2112"/>
          <a:stretch/>
        </p:blipFill>
        <p:spPr>
          <a:xfrm>
            <a:off x="541020" y="2192435"/>
            <a:ext cx="8260080" cy="30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C6D7057-11DF-4F66-A5BD-7DB054CB04CD}"/>
              </a:ext>
            </a:extLst>
          </p:cNvPr>
          <p:cNvSpPr/>
          <p:nvPr/>
        </p:nvSpPr>
        <p:spPr>
          <a:xfrm>
            <a:off x="8124840" y="2090061"/>
            <a:ext cx="3439886" cy="33528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E5BB3A-FF81-4952-8A78-9BE38A786CB4}"/>
              </a:ext>
            </a:extLst>
          </p:cNvPr>
          <p:cNvSpPr/>
          <p:nvPr/>
        </p:nvSpPr>
        <p:spPr>
          <a:xfrm>
            <a:off x="0" y="1"/>
            <a:ext cx="12192000" cy="132438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TESTING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9D7819D-44F4-4C5C-BB14-285CBD025AA4}"/>
              </a:ext>
            </a:extLst>
          </p:cNvPr>
          <p:cNvSpPr/>
          <p:nvPr/>
        </p:nvSpPr>
        <p:spPr>
          <a:xfrm>
            <a:off x="-1655" y="713691"/>
            <a:ext cx="106695" cy="614362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38D424-2A79-4B42-87A0-C7B494224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35" y="2618413"/>
            <a:ext cx="2296095" cy="22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8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518159" y="316408"/>
            <a:ext cx="8787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TESTING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2FA10-FDB0-4743-933B-3DD57588CFF5}"/>
              </a:ext>
            </a:extLst>
          </p:cNvPr>
          <p:cNvSpPr txBox="1"/>
          <p:nvPr/>
        </p:nvSpPr>
        <p:spPr>
          <a:xfrm>
            <a:off x="579755" y="1264743"/>
            <a:ext cx="9688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testing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</a:t>
            </a:r>
            <a:r>
              <a:rPr lang="it-IT" dirty="0" err="1"/>
              <a:t>using</a:t>
            </a:r>
            <a:r>
              <a:rPr lang="it-IT" dirty="0"/>
              <a:t> a set of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2-dimensional dataset data.</a:t>
            </a:r>
          </a:p>
          <a:p>
            <a:r>
              <a:rPr lang="it-IT" dirty="0"/>
              <a:t>To test the </a:t>
            </a:r>
            <a:r>
              <a:rPr lang="it-IT" dirty="0" err="1"/>
              <a:t>correctness</a:t>
            </a:r>
            <a:r>
              <a:rPr lang="it-IT" dirty="0"/>
              <a:t> of the </a:t>
            </a:r>
            <a:r>
              <a:rPr lang="it-IT" dirty="0" err="1"/>
              <a:t>implementations</a:t>
            </a:r>
            <a:r>
              <a:rPr lang="it-IT" dirty="0"/>
              <a:t>, the </a:t>
            </a:r>
            <a:r>
              <a:rPr lang="it-IT" dirty="0" err="1"/>
              <a:t>resutlts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cecked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models </a:t>
            </a:r>
            <a:r>
              <a:rPr lang="it-IT" dirty="0" err="1"/>
              <a:t>generated</a:t>
            </a:r>
            <a:r>
              <a:rPr lang="it-IT" dirty="0"/>
              <a:t> by the </a:t>
            </a:r>
            <a:r>
              <a:rPr lang="it-IT" dirty="0" err="1"/>
              <a:t>Matlab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 Support </a:t>
            </a:r>
            <a:r>
              <a:rPr lang="it-IT" dirty="0" err="1"/>
              <a:t>Vector</a:t>
            </a:r>
            <a:r>
              <a:rPr lang="it-IT" dirty="0"/>
              <a:t> Machine (</a:t>
            </a:r>
            <a:r>
              <a:rPr lang="it-IT" i="1" dirty="0"/>
              <a:t>fitcsvm</a:t>
            </a:r>
            <a:r>
              <a:rPr lang="it-IT" dirty="0"/>
              <a:t>).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C78661-E435-4A19-9B19-BA6224BF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317" r="6437"/>
          <a:stretch/>
        </p:blipFill>
        <p:spPr>
          <a:xfrm>
            <a:off x="157247" y="2494298"/>
            <a:ext cx="3373121" cy="30828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A6D22E-007E-4ABC-8222-A73C1856D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78140"/>
            <a:ext cx="3911801" cy="309895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1FB7F1-E42E-4D19-AE72-C76A7A3F3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84" y="2508716"/>
            <a:ext cx="3949903" cy="310531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60DD89-532B-4DC6-9DCE-0AD6CCB59B03}"/>
              </a:ext>
            </a:extLst>
          </p:cNvPr>
          <p:cNvSpPr txBox="1"/>
          <p:nvPr/>
        </p:nvSpPr>
        <p:spPr>
          <a:xfrm flipH="1">
            <a:off x="579755" y="5929790"/>
            <a:ext cx="947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test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repeated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on </a:t>
            </a:r>
            <a:r>
              <a:rPr lang="it-IT" b="1" dirty="0" err="1"/>
              <a:t>perfectly</a:t>
            </a:r>
            <a:r>
              <a:rPr lang="it-IT" b="1" dirty="0"/>
              <a:t> </a:t>
            </a:r>
            <a:r>
              <a:rPr lang="it-IT" b="1" dirty="0" err="1"/>
              <a:t>separable</a:t>
            </a:r>
            <a:r>
              <a:rPr lang="it-IT" b="1" dirty="0"/>
              <a:t> data</a:t>
            </a:r>
            <a:r>
              <a:rPr lang="it-IT" dirty="0"/>
              <a:t> and . . .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99F85CD-33E5-46BC-A8B6-F8FA225E3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25072" r="68779" b="16194"/>
          <a:stretch/>
        </p:blipFill>
        <p:spPr>
          <a:xfrm>
            <a:off x="8208700" y="3099503"/>
            <a:ext cx="1691968" cy="18723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0B093E7-56DE-45DA-89A8-C886B60AD4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28487" r="63580" b="13804"/>
          <a:stretch/>
        </p:blipFill>
        <p:spPr>
          <a:xfrm>
            <a:off x="10418932" y="2557185"/>
            <a:ext cx="1621971" cy="183968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E30D6CF-FC1B-4F6A-A318-5A1E36D1BB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t="24731" r="71120" b="20238"/>
          <a:stretch/>
        </p:blipFill>
        <p:spPr>
          <a:xfrm>
            <a:off x="10418932" y="4541904"/>
            <a:ext cx="1701569" cy="1754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F2EE124-8305-482F-A9B5-9DEA61B583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3286" r="54628" b="52744"/>
          <a:stretch/>
        </p:blipFill>
        <p:spPr>
          <a:xfrm>
            <a:off x="5970071" y="2114585"/>
            <a:ext cx="1790194" cy="183159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61573EA-3461-47FA-BF35-FF27AE1011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2808" r="54629" b="53222"/>
          <a:stretch/>
        </p:blipFill>
        <p:spPr>
          <a:xfrm>
            <a:off x="4013110" y="2888307"/>
            <a:ext cx="1790195" cy="183159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E3109C7-6F54-4226-99A4-44295DAAB5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2808" r="55228" b="53222"/>
          <a:stretch/>
        </p:blipFill>
        <p:spPr>
          <a:xfrm>
            <a:off x="5941025" y="4098192"/>
            <a:ext cx="1756905" cy="183159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AB84882-33FC-44EE-B9AD-7B3DDE5F85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3694" r="56129" b="52336"/>
          <a:stretch/>
        </p:blipFill>
        <p:spPr>
          <a:xfrm>
            <a:off x="2049731" y="2319171"/>
            <a:ext cx="1695909" cy="183159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4554E59-FFB7-4576-A729-432BEAF7F1B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3804" r="56912" b="52227"/>
          <a:stretch/>
        </p:blipFill>
        <p:spPr>
          <a:xfrm>
            <a:off x="210368" y="3014369"/>
            <a:ext cx="1594756" cy="1831597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BF01C7B8-3FED-4AE0-8C97-36D88ED5D1C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 t="2870" r="56541" b="53543"/>
          <a:stretch/>
        </p:blipFill>
        <p:spPr>
          <a:xfrm>
            <a:off x="2031994" y="4123490"/>
            <a:ext cx="1612965" cy="18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518160" y="316408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TESTING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679EE8B-7260-4E4E-AF24-E73DE6A4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19" y="2471789"/>
            <a:ext cx="3975304" cy="31053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DB86CB8-87D7-43FB-A426-C7AFCD25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98" y="2443495"/>
            <a:ext cx="3968954" cy="31497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4A453C-DBBC-42DD-92C8-EC9BE0FAC302}"/>
              </a:ext>
            </a:extLst>
          </p:cNvPr>
          <p:cNvSpPr txBox="1"/>
          <p:nvPr/>
        </p:nvSpPr>
        <p:spPr>
          <a:xfrm>
            <a:off x="626774" y="1298439"/>
            <a:ext cx="1043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perfectly</a:t>
            </a:r>
            <a:r>
              <a:rPr lang="it-IT" b="1" dirty="0"/>
              <a:t> </a:t>
            </a:r>
            <a:r>
              <a:rPr lang="it-IT" b="1" dirty="0" err="1"/>
              <a:t>separable</a:t>
            </a:r>
            <a:r>
              <a:rPr lang="it-IT" dirty="0"/>
              <a:t> data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372B9CB-028D-423F-893B-DB102E824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8" t="19593" r="69729" b="21559"/>
          <a:stretch/>
        </p:blipFill>
        <p:spPr>
          <a:xfrm>
            <a:off x="1215404" y="1982621"/>
            <a:ext cx="1575421" cy="18273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8D598D6-C093-4A45-98E3-79B23A172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8" t="11889" r="71483" b="30788"/>
          <a:stretch/>
        </p:blipFill>
        <p:spPr>
          <a:xfrm>
            <a:off x="3659289" y="2250839"/>
            <a:ext cx="1575421" cy="182738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0132FA3-B0BC-4B0B-BC5B-1DA6F4CD70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19973" r="63407" b="19822"/>
          <a:stretch/>
        </p:blipFill>
        <p:spPr>
          <a:xfrm>
            <a:off x="1586830" y="4078219"/>
            <a:ext cx="1575421" cy="191923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983318B-BF4B-4578-957F-4CC91BB2E9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t="3286" r="55255" b="52845"/>
          <a:stretch/>
        </p:blipFill>
        <p:spPr>
          <a:xfrm>
            <a:off x="8749880" y="2783506"/>
            <a:ext cx="1743632" cy="182738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776F344-E952-4611-AAE1-89456CE617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3087" r="55223" b="53044"/>
          <a:stretch/>
        </p:blipFill>
        <p:spPr>
          <a:xfrm>
            <a:off x="6120479" y="1982621"/>
            <a:ext cx="1743632" cy="182738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4759DF0-93EC-44F1-B612-52001A11C42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t="3136" r="55371" b="52995"/>
          <a:stretch/>
        </p:blipFill>
        <p:spPr>
          <a:xfrm>
            <a:off x="6387998" y="4213582"/>
            <a:ext cx="1807596" cy="18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C6D7057-11DF-4F66-A5BD-7DB054CB04CD}"/>
              </a:ext>
            </a:extLst>
          </p:cNvPr>
          <p:cNvSpPr/>
          <p:nvPr/>
        </p:nvSpPr>
        <p:spPr>
          <a:xfrm>
            <a:off x="8124840" y="2090061"/>
            <a:ext cx="3439886" cy="3352800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E5BB3A-FF81-4952-8A78-9BE38A786CB4}"/>
              </a:ext>
            </a:extLst>
          </p:cNvPr>
          <p:cNvSpPr/>
          <p:nvPr/>
        </p:nvSpPr>
        <p:spPr>
          <a:xfrm>
            <a:off x="0" y="1"/>
            <a:ext cx="12192000" cy="132438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PERFORMANCE EVALUATION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9D7819D-44F4-4C5C-BB14-285CBD025AA4}"/>
              </a:ext>
            </a:extLst>
          </p:cNvPr>
          <p:cNvSpPr/>
          <p:nvPr/>
        </p:nvSpPr>
        <p:spPr>
          <a:xfrm>
            <a:off x="-1655" y="713691"/>
            <a:ext cx="106695" cy="614362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BB9888-0874-431C-8DAF-AEE8A6FA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29" y="2146951"/>
            <a:ext cx="3277108" cy="32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8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PERFORMANCE AND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19815D8-5984-46C4-998F-364B8CA0D593}"/>
                  </a:ext>
                </a:extLst>
              </p:cNvPr>
              <p:cNvSpPr txBox="1"/>
              <p:nvPr/>
            </p:nvSpPr>
            <p:spPr>
              <a:xfrm>
                <a:off x="513079" y="1165581"/>
                <a:ext cx="11165841" cy="255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The </a:t>
                </a:r>
                <a:r>
                  <a:rPr lang="it-IT" sz="1600" dirty="0" err="1"/>
                  <a:t>main</a:t>
                </a:r>
                <a:r>
                  <a:rPr lang="it-IT" sz="1600" dirty="0"/>
                  <a:t> focus of </a:t>
                </a:r>
                <a:r>
                  <a:rPr lang="it-IT" sz="1600" dirty="0" err="1"/>
                  <a:t>this</a:t>
                </a:r>
                <a:r>
                  <a:rPr lang="it-IT" sz="1600" dirty="0"/>
                  <a:t> project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to </a:t>
                </a:r>
                <a:r>
                  <a:rPr lang="it-IT" sz="1600" dirty="0">
                    <a:solidFill>
                      <a:schemeClr val="tx1"/>
                    </a:solidFill>
                  </a:rPr>
                  <a:t>compare performance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𝑤𝑜𝑟𝑘𝑖𝑛𝑔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𝑠𝑒𝑙𝑒𝑐𝑡𝑖𝑜𝑛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𝑚𝑒𝑡h𝑜𝑑</m:t>
                    </m:r>
                    <m:r>
                      <a:rPr lang="it-IT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it-IT" sz="1600" dirty="0"/>
              </a:p>
              <a:p>
                <a:endParaRPr lang="it-IT" sz="1600" dirty="0">
                  <a:latin typeface="Cambria Math" panose="02040503050406030204" pitchFamily="18" charset="0"/>
                </a:endParaRPr>
              </a:p>
              <a:p>
                <a:r>
                  <a:rPr lang="it-IT" sz="1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dirty="0"/>
              </a:p>
              <a:p>
                <a:endParaRPr lang="it-IT" sz="1600" b="1" i="1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endParaRPr lang="it-IT" sz="1600" b="1" i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19815D8-5984-46C4-998F-364B8CA0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1"/>
                <a:ext cx="11165841" cy="2558970"/>
              </a:xfrm>
              <a:prstGeom prst="rect">
                <a:avLst/>
              </a:prstGeom>
              <a:blipFill>
                <a:blip r:embed="rId2"/>
                <a:stretch>
                  <a:fillRect l="-273" t="-4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98C1D1A0-6783-4779-8313-74FDB16082C1}"/>
              </a:ext>
            </a:extLst>
          </p:cNvPr>
          <p:cNvSpPr/>
          <p:nvPr/>
        </p:nvSpPr>
        <p:spPr>
          <a:xfrm>
            <a:off x="513078" y="1929616"/>
            <a:ext cx="4380655" cy="1574801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JOACHIMS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7972423-DF04-4845-814F-D97DC2714FC6}"/>
              </a:ext>
            </a:extLst>
          </p:cNvPr>
          <p:cNvSpPr/>
          <p:nvPr/>
        </p:nvSpPr>
        <p:spPr>
          <a:xfrm>
            <a:off x="513077" y="2717017"/>
            <a:ext cx="4380655" cy="787400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WORKING SET SIZE 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28FC5E-0680-4763-AE02-8936D7F51200}"/>
              </a:ext>
            </a:extLst>
          </p:cNvPr>
          <p:cNvSpPr/>
          <p:nvPr/>
        </p:nvSpPr>
        <p:spPr>
          <a:xfrm>
            <a:off x="513077" y="1925224"/>
            <a:ext cx="4380655" cy="787400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WORKING SET SIZE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4</a:t>
            </a:r>
            <a:r>
              <a:rPr lang="it-IT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D4ACF1A-C130-48E3-8FB5-C361EDEA2C1B}"/>
              </a:ext>
            </a:extLst>
          </p:cNvPr>
          <p:cNvSpPr/>
          <p:nvPr/>
        </p:nvSpPr>
        <p:spPr>
          <a:xfrm>
            <a:off x="513078" y="3876537"/>
            <a:ext cx="4380655" cy="1574801"/>
          </a:xfrm>
          <a:prstGeom prst="rect">
            <a:avLst/>
          </a:prstGeom>
          <a:solidFill>
            <a:srgbClr val="A3C7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LIN</a:t>
            </a:r>
          </a:p>
        </p:txBody>
      </p:sp>
    </p:spTree>
    <p:extLst>
      <p:ext uri="{BB962C8B-B14F-4D97-AF65-F5344CB8AC3E}">
        <p14:creationId xmlns:p14="http://schemas.microsoft.com/office/powerpoint/2010/main" val="275850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EVALUATION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19815D8-5984-46C4-998F-364B8CA0D593}"/>
                  </a:ext>
                </a:extLst>
              </p:cNvPr>
              <p:cNvSpPr txBox="1"/>
              <p:nvPr/>
            </p:nvSpPr>
            <p:spPr>
              <a:xfrm>
                <a:off x="513079" y="1165582"/>
                <a:ext cx="1118783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The </a:t>
                </a:r>
                <a:r>
                  <a:rPr lang="it-IT" sz="1600" dirty="0" err="1"/>
                  <a:t>evaluation</a:t>
                </a:r>
                <a:r>
                  <a:rPr lang="it-IT" sz="1600" dirty="0"/>
                  <a:t> of the </a:t>
                </a:r>
                <a:r>
                  <a:rPr lang="it-IT" sz="1600" dirty="0" err="1"/>
                  <a:t>methods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was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repeated</a:t>
                </a:r>
                <a:r>
                  <a:rPr lang="it-IT" sz="1600" dirty="0"/>
                  <a:t> on </a:t>
                </a:r>
                <a:r>
                  <a:rPr lang="it-IT" sz="1600" dirty="0" err="1"/>
                  <a:t>five</a:t>
                </a:r>
                <a:r>
                  <a:rPr lang="it-IT" sz="1600" dirty="0"/>
                  <a:t> dataset with </a:t>
                </a:r>
                <a:r>
                  <a:rPr lang="it-IT" sz="1600" dirty="0" err="1"/>
                  <a:t>different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number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instances</a:t>
                </a:r>
                <a:r>
                  <a:rPr lang="it-IT" sz="1600" dirty="0"/>
                  <a:t> and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/>
              </a:p>
              <a:p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dirty="0"/>
                  <a:t>For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dataset the training procedure </a:t>
                </a:r>
                <a:r>
                  <a:rPr lang="it-IT" sz="1600" dirty="0" err="1"/>
                  <a:t>was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repeated</a:t>
                </a:r>
                <a:r>
                  <a:rPr lang="it-IT" sz="1600" dirty="0"/>
                  <a:t> testing </a:t>
                </a:r>
                <a:r>
                  <a:rPr lang="it-IT" sz="1600" dirty="0" err="1"/>
                  <a:t>different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combination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parameters</a:t>
                </a:r>
                <a:r>
                  <a:rPr lang="it-IT" sz="16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dirty="0"/>
                  <a:t> (Box-constraint)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𝑔𝑎𝑢𝑠𝑠𝑖𝑎𝑛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𝑘𝑒𝑟𝑛𝑒𝑙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19815D8-5984-46C4-998F-364B8CA0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2"/>
                <a:ext cx="11187833" cy="4154984"/>
              </a:xfrm>
              <a:prstGeom prst="rect">
                <a:avLst/>
              </a:prstGeom>
              <a:blipFill>
                <a:blip r:embed="rId2"/>
                <a:stretch>
                  <a:fillRect l="-272" t="-440" b="-4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Immagine 128">
            <a:extLst>
              <a:ext uri="{FF2B5EF4-FFF2-40B4-BE49-F238E27FC236}">
                <a16:creationId xmlns:a16="http://schemas.microsoft.com/office/drawing/2014/main" id="{5B5D734D-A2F5-4E57-80F6-26ED5317A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093" y="3438059"/>
            <a:ext cx="2201819" cy="2291894"/>
          </a:xfrm>
          <a:prstGeom prst="rect">
            <a:avLst/>
          </a:prstGeom>
        </p:spPr>
      </p:pic>
      <p:cxnSp>
        <p:nvCxnSpPr>
          <p:cNvPr id="131" name="Connettore 2 130">
            <a:extLst>
              <a:ext uri="{FF2B5EF4-FFF2-40B4-BE49-F238E27FC236}">
                <a16:creationId xmlns:a16="http://schemas.microsoft.com/office/drawing/2014/main" id="{721E2B20-1B1D-404E-84AA-60B9D0F1693D}"/>
              </a:ext>
            </a:extLst>
          </p:cNvPr>
          <p:cNvCxnSpPr>
            <a:cxnSpLocks/>
          </p:cNvCxnSpPr>
          <p:nvPr/>
        </p:nvCxnSpPr>
        <p:spPr>
          <a:xfrm>
            <a:off x="9319478" y="3349525"/>
            <a:ext cx="2534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>
            <a:extLst>
              <a:ext uri="{FF2B5EF4-FFF2-40B4-BE49-F238E27FC236}">
                <a16:creationId xmlns:a16="http://schemas.microsoft.com/office/drawing/2014/main" id="{18C0787F-C287-4817-A8B7-F04C06F3E6E2}"/>
              </a:ext>
            </a:extLst>
          </p:cNvPr>
          <p:cNvCxnSpPr>
            <a:cxnSpLocks/>
          </p:cNvCxnSpPr>
          <p:nvPr/>
        </p:nvCxnSpPr>
        <p:spPr>
          <a:xfrm>
            <a:off x="9416063" y="3249161"/>
            <a:ext cx="0" cy="2503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29B050A5-097F-4B61-9AA0-304328A5255B}"/>
                  </a:ext>
                </a:extLst>
              </p:cNvPr>
              <p:cNvSpPr txBox="1"/>
              <p:nvPr/>
            </p:nvSpPr>
            <p:spPr>
              <a:xfrm>
                <a:off x="10508025" y="3088732"/>
                <a:ext cx="200888" cy="189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29B050A5-097F-4B61-9AA0-304328A5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025" y="3088732"/>
                <a:ext cx="200888" cy="189195"/>
              </a:xfrm>
              <a:prstGeom prst="rect">
                <a:avLst/>
              </a:prstGeom>
              <a:blipFill>
                <a:blip r:embed="rId4"/>
                <a:stretch>
                  <a:fillRect l="-30303" r="-21212" b="-5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asellaDiTesto 138">
                <a:extLst>
                  <a:ext uri="{FF2B5EF4-FFF2-40B4-BE49-F238E27FC236}">
                    <a16:creationId xmlns:a16="http://schemas.microsoft.com/office/drawing/2014/main" id="{13FDF07E-F64C-494E-9516-7A80EC1D3D0E}"/>
                  </a:ext>
                </a:extLst>
              </p:cNvPr>
              <p:cNvSpPr txBox="1"/>
              <p:nvPr/>
            </p:nvSpPr>
            <p:spPr>
              <a:xfrm>
                <a:off x="9126285" y="4464008"/>
                <a:ext cx="193193" cy="189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9" name="CasellaDiTesto 138">
                <a:extLst>
                  <a:ext uri="{FF2B5EF4-FFF2-40B4-BE49-F238E27FC236}">
                    <a16:creationId xmlns:a16="http://schemas.microsoft.com/office/drawing/2014/main" id="{13FDF07E-F64C-494E-9516-7A80EC1D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285" y="4464008"/>
                <a:ext cx="193193" cy="189195"/>
              </a:xfrm>
              <a:prstGeom prst="rect">
                <a:avLst/>
              </a:prstGeom>
              <a:blipFill>
                <a:blip r:embed="rId5"/>
                <a:stretch>
                  <a:fillRect l="-18750" r="-12500" b="-451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2" name="Tabella 141">
            <a:extLst>
              <a:ext uri="{FF2B5EF4-FFF2-40B4-BE49-F238E27FC236}">
                <a16:creationId xmlns:a16="http://schemas.microsoft.com/office/drawing/2014/main" id="{C74831B0-8AE6-4AE8-836F-0306B5116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16652"/>
              </p:ext>
            </p:extLst>
          </p:nvPr>
        </p:nvGraphicFramePr>
        <p:xfrm>
          <a:off x="605594" y="1668364"/>
          <a:ext cx="8127999" cy="22250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1849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75139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6728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98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0.5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17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RINGNORM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6.5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90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17.1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5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12.6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12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CODRNA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59.5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012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61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위쪽 모서리 130">
            <a:extLst>
              <a:ext uri="{FF2B5EF4-FFF2-40B4-BE49-F238E27FC236}">
                <a16:creationId xmlns:a16="http://schemas.microsoft.com/office/drawing/2014/main" id="{FF13C164-90E9-41D0-814C-D33822833834}"/>
              </a:ext>
            </a:extLst>
          </p:cNvPr>
          <p:cNvSpPr/>
          <p:nvPr/>
        </p:nvSpPr>
        <p:spPr>
          <a:xfrm rot="16200000">
            <a:off x="2101922" y="1659799"/>
            <a:ext cx="874800" cy="25299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6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5135780E-039F-41F6-BBCA-DD25496521B0}"/>
              </a:ext>
            </a:extLst>
          </p:cNvPr>
          <p:cNvSpPr/>
          <p:nvPr/>
        </p:nvSpPr>
        <p:spPr>
          <a:xfrm>
            <a:off x="7997857" y="2052089"/>
            <a:ext cx="271045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altLang="ko-KR" sz="1400" dirty="0"/>
          </a:p>
          <a:p>
            <a:pPr algn="ctr"/>
            <a:r>
              <a:rPr lang="it-IT" altLang="ko-KR" sz="1400" dirty="0"/>
              <a:t>PERFORMANCE</a:t>
            </a:r>
          </a:p>
          <a:p>
            <a:pPr algn="ctr"/>
            <a:r>
              <a:rPr lang="it-IT" altLang="ko-KR" sz="1400" dirty="0"/>
              <a:t>EVALUATION</a:t>
            </a:r>
            <a:endParaRPr lang="ko-KR" altLang="en-US" sz="1400" dirty="0"/>
          </a:p>
          <a:p>
            <a:pPr algn="ctr"/>
            <a:endParaRPr lang="ko-KR" altLang="en-US" sz="1400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BAAD24A-D6E6-4B47-B31C-68FC58D98236}"/>
              </a:ext>
            </a:extLst>
          </p:cNvPr>
          <p:cNvSpPr/>
          <p:nvPr/>
        </p:nvSpPr>
        <p:spPr>
          <a:xfrm>
            <a:off x="5897862" y="2489333"/>
            <a:ext cx="2102360" cy="872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ko-KR" sz="1400" dirty="0"/>
              <a:t>TESTING</a:t>
            </a:r>
            <a:endParaRPr lang="ko-KR" altLang="en-US" sz="1400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9238AC6-CD21-464F-BC61-2EDFBAF62ED9}"/>
              </a:ext>
            </a:extLst>
          </p:cNvPr>
          <p:cNvSpPr/>
          <p:nvPr/>
        </p:nvSpPr>
        <p:spPr>
          <a:xfrm>
            <a:off x="3793501" y="2494460"/>
            <a:ext cx="2102354" cy="860641"/>
          </a:xfrm>
          <a:prstGeom prst="rect">
            <a:avLst/>
          </a:prstGeom>
          <a:solidFill>
            <a:srgbClr val="7FA73F"/>
          </a:solidFill>
          <a:ln>
            <a:solidFill>
              <a:srgbClr val="82A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ko-KR" sz="1400" dirty="0"/>
              <a:t>IMPLEMENTATION</a:t>
            </a:r>
            <a:endParaRPr lang="ko-KR" altLang="en-US" sz="1400" dirty="0"/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08BD18BD-78FA-417B-9075-916EB1070827}"/>
              </a:ext>
            </a:extLst>
          </p:cNvPr>
          <p:cNvSpPr/>
          <p:nvPr/>
        </p:nvSpPr>
        <p:spPr>
          <a:xfrm>
            <a:off x="8699931" y="3874030"/>
            <a:ext cx="566192" cy="566192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3F5692BA-FDF7-4B8F-B711-FA3282CB0FB1}"/>
              </a:ext>
            </a:extLst>
          </p:cNvPr>
          <p:cNvSpPr/>
          <p:nvPr/>
        </p:nvSpPr>
        <p:spPr>
          <a:xfrm>
            <a:off x="6644899" y="3882497"/>
            <a:ext cx="566192" cy="5661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141">
            <a:extLst>
              <a:ext uri="{FF2B5EF4-FFF2-40B4-BE49-F238E27FC236}">
                <a16:creationId xmlns:a16="http://schemas.microsoft.com/office/drawing/2014/main" id="{1EBC363E-CF4D-473F-A40B-E9CDA80CDBD1}"/>
              </a:ext>
            </a:extLst>
          </p:cNvPr>
          <p:cNvSpPr txBox="1"/>
          <p:nvPr/>
        </p:nvSpPr>
        <p:spPr>
          <a:xfrm>
            <a:off x="2013585" y="4582115"/>
            <a:ext cx="143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first part  of the project consisted in the analysis of the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algorithm and in the study of the proposed papers.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147">
            <a:extLst>
              <a:ext uri="{FF2B5EF4-FFF2-40B4-BE49-F238E27FC236}">
                <a16:creationId xmlns:a16="http://schemas.microsoft.com/office/drawing/2014/main" id="{2FE0AC89-57AE-4281-A73D-B28B51DD692D}"/>
              </a:ext>
            </a:extLst>
          </p:cNvPr>
          <p:cNvSpPr txBox="1"/>
          <p:nvPr/>
        </p:nvSpPr>
        <p:spPr>
          <a:xfrm>
            <a:off x="6094201" y="4598932"/>
            <a:ext cx="1505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implementations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were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initially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tested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on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‘’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artificial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’’ dataset to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identify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bugs and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anomalies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6" name="그룹 155">
            <a:extLst>
              <a:ext uri="{FF2B5EF4-FFF2-40B4-BE49-F238E27FC236}">
                <a16:creationId xmlns:a16="http://schemas.microsoft.com/office/drawing/2014/main" id="{A9CAA84D-44A9-488C-8248-BC9887C9484A}"/>
              </a:ext>
            </a:extLst>
          </p:cNvPr>
          <p:cNvGrpSpPr/>
          <p:nvPr/>
        </p:nvGrpSpPr>
        <p:grpSpPr>
          <a:xfrm>
            <a:off x="3780938" y="1188932"/>
            <a:ext cx="4392488" cy="1230174"/>
            <a:chOff x="3872378" y="1401441"/>
            <a:chExt cx="4392488" cy="1230174"/>
          </a:xfrm>
        </p:grpSpPr>
        <p:sp>
          <p:nvSpPr>
            <p:cNvPr id="37" name="TextBox 156">
              <a:extLst>
                <a:ext uri="{FF2B5EF4-FFF2-40B4-BE49-F238E27FC236}">
                  <a16:creationId xmlns:a16="http://schemas.microsoft.com/office/drawing/2014/main" id="{5B9DE65F-5E2C-4CC7-9CCF-504EF367F6E9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project was mainly divided in the following 4 sequential phases.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the outcomes of some of these were different from what was expected, many cycles on these stages were carried out, in order to precisely tune the implemented algorithms.</a:t>
              </a:r>
            </a:p>
          </p:txBody>
        </p:sp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889442DE-89C7-4397-A4B6-9177E96FB052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General workflow of the project</a:t>
              </a:r>
            </a:p>
          </p:txBody>
        </p:sp>
      </p:grpSp>
      <p:grpSp>
        <p:nvGrpSpPr>
          <p:cNvPr id="39" name="그룹 158">
            <a:extLst>
              <a:ext uri="{FF2B5EF4-FFF2-40B4-BE49-F238E27FC236}">
                <a16:creationId xmlns:a16="http://schemas.microsoft.com/office/drawing/2014/main" id="{96EC77DA-6A76-4408-B8DA-BB6BE430CFCD}"/>
              </a:ext>
            </a:extLst>
          </p:cNvPr>
          <p:cNvGrpSpPr/>
          <p:nvPr/>
        </p:nvGrpSpPr>
        <p:grpSpPr>
          <a:xfrm>
            <a:off x="869320" y="1691906"/>
            <a:ext cx="10331901" cy="2611839"/>
            <a:chOff x="960760" y="1796874"/>
            <a:chExt cx="10331901" cy="2918970"/>
          </a:xfrm>
        </p:grpSpPr>
        <p:sp>
          <p:nvSpPr>
            <p:cNvPr id="40" name="Bent Arrow 3">
              <a:extLst>
                <a:ext uri="{FF2B5EF4-FFF2-40B4-BE49-F238E27FC236}">
                  <a16:creationId xmlns:a16="http://schemas.microsoft.com/office/drawing/2014/main" id="{8DDE97BF-798A-485F-8A4E-D0E71DE57986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Bent Arrow 35">
              <a:extLst>
                <a:ext uri="{FF2B5EF4-FFF2-40B4-BE49-F238E27FC236}">
                  <a16:creationId xmlns:a16="http://schemas.microsoft.com/office/drawing/2014/main" id="{5997B420-541C-490C-9209-096E01E1F029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rgbClr val="7FA7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2" name="Bent Arrow 38">
              <a:extLst>
                <a:ext uri="{FF2B5EF4-FFF2-40B4-BE49-F238E27FC236}">
                  <a16:creationId xmlns:a16="http://schemas.microsoft.com/office/drawing/2014/main" id="{97B06AF6-96F9-4DEE-A86F-9E861DF7A48D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Bent Arrow 41">
              <a:extLst>
                <a:ext uri="{FF2B5EF4-FFF2-40B4-BE49-F238E27FC236}">
                  <a16:creationId xmlns:a16="http://schemas.microsoft.com/office/drawing/2014/main" id="{8857F333-8C2C-478F-87F4-92A779D192B8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rgbClr val="286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Straight Connector 48">
            <a:extLst>
              <a:ext uri="{FF2B5EF4-FFF2-40B4-BE49-F238E27FC236}">
                <a16:creationId xmlns:a16="http://schemas.microsoft.com/office/drawing/2014/main" id="{063B8149-1B5C-4F75-8605-29EFCDC9039B}"/>
              </a:ext>
            </a:extLst>
          </p:cNvPr>
          <p:cNvCxnSpPr/>
          <p:nvPr/>
        </p:nvCxnSpPr>
        <p:spPr>
          <a:xfrm>
            <a:off x="2732723" y="3450007"/>
            <a:ext cx="0" cy="427219"/>
          </a:xfrm>
          <a:prstGeom prst="line">
            <a:avLst/>
          </a:prstGeom>
          <a:ln w="25400">
            <a:solidFill>
              <a:srgbClr val="276586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9">
            <a:extLst>
              <a:ext uri="{FF2B5EF4-FFF2-40B4-BE49-F238E27FC236}">
                <a16:creationId xmlns:a16="http://schemas.microsoft.com/office/drawing/2014/main" id="{7E48AA74-BD7C-4FB0-A5FF-1AFC74FC2BF2}"/>
              </a:ext>
            </a:extLst>
          </p:cNvPr>
          <p:cNvCxnSpPr/>
          <p:nvPr/>
        </p:nvCxnSpPr>
        <p:spPr>
          <a:xfrm>
            <a:off x="4834726" y="3450007"/>
            <a:ext cx="0" cy="427219"/>
          </a:xfrm>
          <a:prstGeom prst="line">
            <a:avLst/>
          </a:prstGeom>
          <a:ln w="25400">
            <a:solidFill>
              <a:srgbClr val="82AC3F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0">
            <a:extLst>
              <a:ext uri="{FF2B5EF4-FFF2-40B4-BE49-F238E27FC236}">
                <a16:creationId xmlns:a16="http://schemas.microsoft.com/office/drawing/2014/main" id="{91BFD80C-2ECE-484C-BF0F-AAC98C15BC0E}"/>
              </a:ext>
            </a:extLst>
          </p:cNvPr>
          <p:cNvCxnSpPr/>
          <p:nvPr/>
        </p:nvCxnSpPr>
        <p:spPr>
          <a:xfrm>
            <a:off x="6926831" y="3450007"/>
            <a:ext cx="0" cy="427219"/>
          </a:xfrm>
          <a:prstGeom prst="line">
            <a:avLst/>
          </a:prstGeom>
          <a:ln w="25400">
            <a:solidFill>
              <a:srgbClr val="FFC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51">
            <a:extLst>
              <a:ext uri="{FF2B5EF4-FFF2-40B4-BE49-F238E27FC236}">
                <a16:creationId xmlns:a16="http://schemas.microsoft.com/office/drawing/2014/main" id="{96E48E17-DCC8-4248-A7D2-8D6D97792A13}"/>
              </a:ext>
            </a:extLst>
          </p:cNvPr>
          <p:cNvCxnSpPr/>
          <p:nvPr/>
        </p:nvCxnSpPr>
        <p:spPr>
          <a:xfrm>
            <a:off x="8974559" y="3450007"/>
            <a:ext cx="0" cy="427219"/>
          </a:xfrm>
          <a:prstGeom prst="line">
            <a:avLst/>
          </a:prstGeom>
          <a:ln w="25400">
            <a:solidFill>
              <a:srgbClr val="5B9BD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>
            <a:extLst>
              <a:ext uri="{FF2B5EF4-FFF2-40B4-BE49-F238E27FC236}">
                <a16:creationId xmlns:a16="http://schemas.microsoft.com/office/drawing/2014/main" id="{4574DCA8-FFBE-43C2-B483-9A2834ECF717}"/>
              </a:ext>
            </a:extLst>
          </p:cNvPr>
          <p:cNvSpPr/>
          <p:nvPr/>
        </p:nvSpPr>
        <p:spPr>
          <a:xfrm>
            <a:off x="2603315" y="4022351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5" name="Rounded Rectangle 10">
            <a:extLst>
              <a:ext uri="{FF2B5EF4-FFF2-40B4-BE49-F238E27FC236}">
                <a16:creationId xmlns:a16="http://schemas.microsoft.com/office/drawing/2014/main" id="{E471871C-15A9-46BA-B6C8-1BBACE605C3A}"/>
              </a:ext>
            </a:extLst>
          </p:cNvPr>
          <p:cNvSpPr/>
          <p:nvPr/>
        </p:nvSpPr>
        <p:spPr>
          <a:xfrm>
            <a:off x="4199710" y="4011262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A5CE69-5597-4D7D-A7AD-F337AC85C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4" y="3886723"/>
            <a:ext cx="577544" cy="577544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1E6A4D8A-EB7D-45DA-BB04-D0B00A383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2" y="3872402"/>
            <a:ext cx="589154" cy="589154"/>
          </a:xfrm>
          <a:prstGeom prst="rect">
            <a:avLst/>
          </a:prstGeom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E5F666C0-B089-4588-A98E-5F0B4FF1CD05}"/>
              </a:ext>
            </a:extLst>
          </p:cNvPr>
          <p:cNvSpPr txBox="1"/>
          <p:nvPr/>
        </p:nvSpPr>
        <p:spPr>
          <a:xfrm>
            <a:off x="2179157" y="2785249"/>
            <a:ext cx="89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57A05EE8-27FF-4132-AC84-5D5F4A21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2" y="3927184"/>
            <a:ext cx="470357" cy="470357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72A97038-843B-41EF-A599-B4CD7EDDD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07" y="3827432"/>
            <a:ext cx="622415" cy="622415"/>
          </a:xfrm>
          <a:prstGeom prst="rect">
            <a:avLst/>
          </a:prstGeom>
        </p:spPr>
      </p:pic>
      <p:sp>
        <p:nvSpPr>
          <p:cNvPr id="80" name="TextBox 144">
            <a:extLst>
              <a:ext uri="{FF2B5EF4-FFF2-40B4-BE49-F238E27FC236}">
                <a16:creationId xmlns:a16="http://schemas.microsoft.com/office/drawing/2014/main" id="{9521C42A-70CE-4615-B2AB-1264DA96E92A}"/>
              </a:ext>
            </a:extLst>
          </p:cNvPr>
          <p:cNvSpPr txBox="1"/>
          <p:nvPr/>
        </p:nvSpPr>
        <p:spPr>
          <a:xfrm>
            <a:off x="4012417" y="4598932"/>
            <a:ext cx="1579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different optimization methods were implemented using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MATLAB.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147">
            <a:extLst>
              <a:ext uri="{FF2B5EF4-FFF2-40B4-BE49-F238E27FC236}">
                <a16:creationId xmlns:a16="http://schemas.microsoft.com/office/drawing/2014/main" id="{A47C7E9E-F1B4-41CE-ABF4-B560A420F7E9}"/>
              </a:ext>
            </a:extLst>
          </p:cNvPr>
          <p:cNvSpPr txBox="1"/>
          <p:nvPr/>
        </p:nvSpPr>
        <p:spPr>
          <a:xfrm>
            <a:off x="8096902" y="4598932"/>
            <a:ext cx="1751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stage of the project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consisted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 the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comparison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the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algorithms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’ performance  on </a:t>
            </a:r>
            <a:r>
              <a:rPr lang="it-IT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several</a:t>
            </a:r>
            <a:r>
              <a:rPr lang="it-IT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dataset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4F3E8AC-BFEA-45DE-BFD2-8DA83502C45E}"/>
              </a:ext>
            </a:extLst>
          </p:cNvPr>
          <p:cNvSpPr txBox="1"/>
          <p:nvPr/>
        </p:nvSpPr>
        <p:spPr>
          <a:xfrm>
            <a:off x="10886" y="-235"/>
            <a:ext cx="12387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76849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4182561" y="2828835"/>
            <a:ext cx="3826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/>
              <a:t>DIABETES</a:t>
            </a:r>
          </a:p>
        </p:txBody>
      </p:sp>
    </p:spTree>
    <p:extLst>
      <p:ext uri="{BB962C8B-B14F-4D97-AF65-F5344CB8AC3E}">
        <p14:creationId xmlns:p14="http://schemas.microsoft.com/office/powerpoint/2010/main" val="3642532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CE55625B-30D4-4AFB-8DE9-6ABB8F2B5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b="6814"/>
          <a:stretch/>
        </p:blipFill>
        <p:spPr>
          <a:xfrm>
            <a:off x="528376" y="3590925"/>
            <a:ext cx="11135248" cy="264261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DIABETES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3223297-CE4C-463A-A502-FE01A408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1" y="984263"/>
            <a:ext cx="10200497" cy="2606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F71ED0F-56F3-4156-BB72-34FD017A52C4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859659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F71ED0F-56F3-4156-BB72-34FD017A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859659" cy="280077"/>
              </a:xfrm>
              <a:prstGeom prst="rect">
                <a:avLst/>
              </a:prstGeom>
              <a:blipFill>
                <a:blip r:embed="rId4"/>
                <a:stretch>
                  <a:fillRect l="-5674" t="-4348" r="-2837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39A3907-6819-418A-AB8F-A1AC7555AA4B}"/>
                  </a:ext>
                </a:extLst>
              </p:cNvPr>
              <p:cNvSpPr txBox="1"/>
              <p:nvPr/>
            </p:nvSpPr>
            <p:spPr>
              <a:xfrm>
                <a:off x="136092" y="4768470"/>
                <a:ext cx="859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39A3907-6819-418A-AB8F-A1AC7555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4768470"/>
                <a:ext cx="859658" cy="276999"/>
              </a:xfrm>
              <a:prstGeom prst="rect">
                <a:avLst/>
              </a:prstGeom>
              <a:blipFill>
                <a:blip r:embed="rId5"/>
                <a:stretch>
                  <a:fillRect l="-5674" t="-4348" r="-2837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84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8E5743C7-BF35-4663-8252-4A06D542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6849" r="6183"/>
          <a:stretch/>
        </p:blipFill>
        <p:spPr>
          <a:xfrm>
            <a:off x="1209040" y="3627119"/>
            <a:ext cx="9936480" cy="27396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F670D23-0DFF-4A29-8AEB-074283A72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t="8067" r="9314" b="9642"/>
          <a:stretch/>
        </p:blipFill>
        <p:spPr>
          <a:xfrm>
            <a:off x="1051560" y="975359"/>
            <a:ext cx="10088880" cy="265175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DIABETES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269AB7F-BDBE-48CE-8B15-FFC7519C4EC5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95539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/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269AB7F-BDBE-48CE-8B15-FFC7519C4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95539" cy="300660"/>
              </a:xfrm>
              <a:prstGeom prst="rect">
                <a:avLst/>
              </a:prstGeom>
              <a:blipFill>
                <a:blip r:embed="rId4"/>
                <a:stretch>
                  <a:fillRect l="-6107" b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98FB9E7-3B8C-464F-A65F-72B58F964FCD}"/>
                  </a:ext>
                </a:extLst>
              </p:cNvPr>
              <p:cNvSpPr txBox="1"/>
              <p:nvPr/>
            </p:nvSpPr>
            <p:spPr>
              <a:xfrm>
                <a:off x="136092" y="4996932"/>
                <a:ext cx="7746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7 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98FB9E7-3B8C-464F-A65F-72B58F964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4996932"/>
                <a:ext cx="774699" cy="276999"/>
              </a:xfrm>
              <a:prstGeom prst="rect">
                <a:avLst/>
              </a:prstGeom>
              <a:blipFill>
                <a:blip r:embed="rId5"/>
                <a:stretch>
                  <a:fillRect l="-6299" t="-4444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58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DIABETES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5CB876D-2F20-45EE-9119-EE831201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" t="4356" r="6956" b="6871"/>
          <a:stretch/>
        </p:blipFill>
        <p:spPr>
          <a:xfrm>
            <a:off x="1107440" y="3669528"/>
            <a:ext cx="10078720" cy="26808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5CB20C3-9CB8-4B58-9993-3670FED08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7012" r="4773" b="5468"/>
          <a:stretch/>
        </p:blipFill>
        <p:spPr>
          <a:xfrm>
            <a:off x="1107440" y="992183"/>
            <a:ext cx="10129520" cy="2670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C26548D-4C97-4A36-94A5-19EC04D2C198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C26548D-4C97-4A36-94A5-19EC04D2C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blipFill>
                <a:blip r:embed="rId4"/>
                <a:stretch>
                  <a:fillRect l="-6612" t="-4348" r="-2479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8773416-596B-46BF-832F-DCC709CF2948}"/>
                  </a:ext>
                </a:extLst>
              </p:cNvPr>
              <p:cNvSpPr txBox="1"/>
              <p:nvPr/>
            </p:nvSpPr>
            <p:spPr>
              <a:xfrm>
                <a:off x="136092" y="4859630"/>
                <a:ext cx="830677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8773416-596B-46BF-832F-DCC709CF2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4859630"/>
                <a:ext cx="830677" cy="280077"/>
              </a:xfrm>
              <a:prstGeom prst="rect">
                <a:avLst/>
              </a:prstGeom>
              <a:blipFill>
                <a:blip r:embed="rId5"/>
                <a:stretch>
                  <a:fillRect l="-5839" t="-4348" r="-2190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0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3769360" y="2828835"/>
            <a:ext cx="465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/>
              <a:t>RINGNORM</a:t>
            </a:r>
          </a:p>
        </p:txBody>
      </p:sp>
    </p:spTree>
    <p:extLst>
      <p:ext uri="{BB962C8B-B14F-4D97-AF65-F5344CB8AC3E}">
        <p14:creationId xmlns:p14="http://schemas.microsoft.com/office/powerpoint/2010/main" val="4155588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E171F911-FFA9-439F-AF5B-96825846B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9158" r="2064" b="4681"/>
          <a:stretch/>
        </p:blipFill>
        <p:spPr>
          <a:xfrm>
            <a:off x="907051" y="3694666"/>
            <a:ext cx="10347417" cy="27940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RINGNORM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734E5E-93D2-4D7F-8BEF-FB3BACB92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t="7225" r="1766" b="9847"/>
          <a:stretch/>
        </p:blipFill>
        <p:spPr>
          <a:xfrm>
            <a:off x="1016000" y="1073166"/>
            <a:ext cx="10129520" cy="2622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E1A9360-228A-429F-A724-C01E4DBD0E1E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859659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E1A9360-228A-429F-A724-C01E4DBD0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859659" cy="280077"/>
              </a:xfrm>
              <a:prstGeom prst="rect">
                <a:avLst/>
              </a:prstGeom>
              <a:blipFill>
                <a:blip r:embed="rId4"/>
                <a:stretch>
                  <a:fillRect l="-5674" t="-4348" r="-2837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658AF82-C9FA-4615-B4F2-654A97726EEB}"/>
                  </a:ext>
                </a:extLst>
              </p:cNvPr>
              <p:cNvSpPr txBox="1"/>
              <p:nvPr/>
            </p:nvSpPr>
            <p:spPr>
              <a:xfrm>
                <a:off x="141993" y="4941336"/>
                <a:ext cx="859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658AF82-C9FA-4615-B4F2-654A9772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3" y="4941336"/>
                <a:ext cx="859659" cy="276999"/>
              </a:xfrm>
              <a:prstGeom prst="rect">
                <a:avLst/>
              </a:prstGeom>
              <a:blipFill>
                <a:blip r:embed="rId5"/>
                <a:stretch>
                  <a:fillRect l="-5674" t="-4444" r="-2837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36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RINGNORM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2EAD3F-7E8E-47CF-91FF-6DE98923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6598" r="4129" b="7791"/>
          <a:stretch/>
        </p:blipFill>
        <p:spPr>
          <a:xfrm>
            <a:off x="1110882" y="1015947"/>
            <a:ext cx="10275035" cy="26975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4B01057-5175-49AF-B2B0-94544720B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90" r="1573" b="5289"/>
          <a:stretch/>
        </p:blipFill>
        <p:spPr>
          <a:xfrm>
            <a:off x="1110882" y="3801251"/>
            <a:ext cx="10624838" cy="2697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BB9FA68-500D-489D-BB1E-754953DC4883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95539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/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BB9FA68-500D-489D-BB1E-754953DC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95539" cy="300660"/>
              </a:xfrm>
              <a:prstGeom prst="rect">
                <a:avLst/>
              </a:prstGeom>
              <a:blipFill>
                <a:blip r:embed="rId4"/>
                <a:stretch>
                  <a:fillRect l="-6107" b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DB140DE-9776-4D88-9C12-B36937638D5F}"/>
                  </a:ext>
                </a:extLst>
              </p:cNvPr>
              <p:cNvSpPr txBox="1"/>
              <p:nvPr/>
            </p:nvSpPr>
            <p:spPr>
              <a:xfrm>
                <a:off x="136091" y="4999708"/>
                <a:ext cx="737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DB140DE-9776-4D88-9C12-B36937638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1" y="4999708"/>
                <a:ext cx="737830" cy="276999"/>
              </a:xfrm>
              <a:prstGeom prst="rect">
                <a:avLst/>
              </a:prstGeom>
              <a:blipFill>
                <a:blip r:embed="rId5"/>
                <a:stretch>
                  <a:fillRect l="-6612" t="-4348" r="-3306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44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RINGNORM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351B54-B9F6-4BD3-B173-F5448FDF1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t="8365" r="1606" b="6344"/>
          <a:stretch/>
        </p:blipFill>
        <p:spPr>
          <a:xfrm>
            <a:off x="1066390" y="1005840"/>
            <a:ext cx="10262419" cy="2789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6CDDA8E-27B3-4039-B1EC-D802EF77EBAB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6CDDA8E-27B3-4039-B1EC-D802EF77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blipFill>
                <a:blip r:embed="rId3"/>
                <a:stretch>
                  <a:fillRect l="-6612" t="-4348" r="-2479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7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3769360" y="2828835"/>
            <a:ext cx="465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/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87182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MAGIC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2A8B3B-374D-405F-B1FE-E3253B111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7560" r="2575" b="9819"/>
          <a:stretch/>
        </p:blipFill>
        <p:spPr>
          <a:xfrm>
            <a:off x="1074950" y="3706923"/>
            <a:ext cx="10322560" cy="278174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DEE95B4-D28C-45ED-A0EC-190D6CE07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4669" r="1302" b="7796"/>
          <a:stretch/>
        </p:blipFill>
        <p:spPr>
          <a:xfrm>
            <a:off x="1074950" y="1026607"/>
            <a:ext cx="10143700" cy="2712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1088154-D06B-4EA8-97D6-4764672DF400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859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1088154-D06B-4EA8-97D6-4764672DF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859659" cy="276999"/>
              </a:xfrm>
              <a:prstGeom prst="rect">
                <a:avLst/>
              </a:prstGeom>
              <a:blipFill>
                <a:blip r:embed="rId4"/>
                <a:stretch>
                  <a:fillRect l="-5674" t="-4348" r="-2837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711F5D7-8F46-4F6F-B0A0-EF52B6219EE9}"/>
                  </a:ext>
                </a:extLst>
              </p:cNvPr>
              <p:cNvSpPr txBox="1"/>
              <p:nvPr/>
            </p:nvSpPr>
            <p:spPr>
              <a:xfrm>
                <a:off x="136092" y="4947464"/>
                <a:ext cx="795539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/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711F5D7-8F46-4F6F-B0A0-EF52B6219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4947464"/>
                <a:ext cx="795539" cy="300660"/>
              </a:xfrm>
              <a:prstGeom prst="rect">
                <a:avLst/>
              </a:prstGeom>
              <a:blipFill>
                <a:blip r:embed="rId5"/>
                <a:stretch>
                  <a:fillRect l="-6107" b="-61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3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E5BB3A-FF81-4952-8A78-9BE38A786CB4}"/>
              </a:ext>
            </a:extLst>
          </p:cNvPr>
          <p:cNvSpPr/>
          <p:nvPr/>
        </p:nvSpPr>
        <p:spPr>
          <a:xfrm>
            <a:off x="0" y="1"/>
            <a:ext cx="12192000" cy="1324386"/>
          </a:xfrm>
          <a:prstGeom prst="rect">
            <a:avLst/>
          </a:prstGeom>
          <a:solidFill>
            <a:srgbClr val="296384"/>
          </a:solidFill>
          <a:ln>
            <a:solidFill>
              <a:srgbClr val="2765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ANALYSIS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9D7819D-44F4-4C5C-BB14-285CBD025AA4}"/>
              </a:ext>
            </a:extLst>
          </p:cNvPr>
          <p:cNvSpPr/>
          <p:nvPr/>
        </p:nvSpPr>
        <p:spPr>
          <a:xfrm>
            <a:off x="1521" y="714372"/>
            <a:ext cx="106695" cy="6143628"/>
          </a:xfrm>
          <a:prstGeom prst="rect">
            <a:avLst/>
          </a:prstGeom>
          <a:solidFill>
            <a:srgbClr val="296384"/>
          </a:solidFill>
          <a:ln>
            <a:solidFill>
              <a:srgbClr val="2765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B81C873-A719-4789-9171-D0EC04D7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62" y="2137698"/>
            <a:ext cx="3537658" cy="35376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DEA595-118C-4381-9089-C2891CC16EEB}"/>
              </a:ext>
            </a:extLst>
          </p:cNvPr>
          <p:cNvSpPr txBox="1"/>
          <p:nvPr/>
        </p:nvSpPr>
        <p:spPr>
          <a:xfrm>
            <a:off x="620486" y="2861598"/>
            <a:ext cx="6193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Introduction</a:t>
            </a:r>
            <a:r>
              <a:rPr lang="it-IT" dirty="0"/>
              <a:t> to Support </a:t>
            </a:r>
            <a:r>
              <a:rPr lang="it-IT" dirty="0" err="1"/>
              <a:t>Vector</a:t>
            </a:r>
            <a:r>
              <a:rPr lang="it-IT" dirty="0"/>
              <a:t>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Formulation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Intrduction</a:t>
            </a:r>
            <a:r>
              <a:rPr lang="it-IT" dirty="0"/>
              <a:t> to </a:t>
            </a:r>
            <a:r>
              <a:rPr lang="it-IT" dirty="0" err="1"/>
              <a:t>Sequential</a:t>
            </a:r>
            <a:r>
              <a:rPr lang="it-IT" dirty="0"/>
              <a:t> </a:t>
            </a:r>
            <a:r>
              <a:rPr lang="it-IT" dirty="0" err="1"/>
              <a:t>Minimal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Working</a:t>
            </a:r>
            <a:r>
              <a:rPr lang="it-IT" dirty="0"/>
              <a:t> set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1521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- MAGIC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3C048AC-F1AC-421D-9CC1-78C35600B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4883" r="3742" b="12340"/>
          <a:stretch/>
        </p:blipFill>
        <p:spPr>
          <a:xfrm>
            <a:off x="1046480" y="1119927"/>
            <a:ext cx="10332720" cy="26697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103923F-DAC4-440F-A4DB-A8100F964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4883" r="3742" b="12340"/>
          <a:stretch/>
        </p:blipFill>
        <p:spPr>
          <a:xfrm>
            <a:off x="1016000" y="1069127"/>
            <a:ext cx="10332720" cy="2669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29D423D-E7AB-4C41-B2CA-5EB0B18980A0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29D423D-E7AB-4C41-B2CA-5EB0B189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33021" cy="276999"/>
              </a:xfrm>
              <a:prstGeom prst="rect">
                <a:avLst/>
              </a:prstGeom>
              <a:blipFill>
                <a:blip r:embed="rId3"/>
                <a:stretch>
                  <a:fillRect l="-6612" t="-4348" r="-2479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3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3769360" y="2828835"/>
            <a:ext cx="465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/>
              <a:t>A9A</a:t>
            </a:r>
          </a:p>
        </p:txBody>
      </p:sp>
    </p:spTree>
    <p:extLst>
      <p:ext uri="{BB962C8B-B14F-4D97-AF65-F5344CB8AC3E}">
        <p14:creationId xmlns:p14="http://schemas.microsoft.com/office/powerpoint/2010/main" val="2677752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A3A19D4-A0D7-4B1D-A8B4-00FEED406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" t="6985" r="6412" b="6066"/>
          <a:stretch/>
        </p:blipFill>
        <p:spPr>
          <a:xfrm>
            <a:off x="1056640" y="3828488"/>
            <a:ext cx="10312400" cy="264608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– A9A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787FC1-DC0C-40F9-9418-5F790E001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4313" r="1534" b="2589"/>
          <a:stretch/>
        </p:blipFill>
        <p:spPr>
          <a:xfrm>
            <a:off x="1056640" y="1079286"/>
            <a:ext cx="10302240" cy="2735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44C0ACC-2D27-4D32-B992-7435FAB13E58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859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44C0ACC-2D27-4D32-B992-7435FAB13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859659" cy="276999"/>
              </a:xfrm>
              <a:prstGeom prst="rect">
                <a:avLst/>
              </a:prstGeom>
              <a:blipFill>
                <a:blip r:embed="rId4"/>
                <a:stretch>
                  <a:fillRect l="-5674" t="-4348" r="-2837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F3D7D08-7989-4C15-A101-4AF30455D053}"/>
                  </a:ext>
                </a:extLst>
              </p:cNvPr>
              <p:cNvSpPr txBox="1"/>
              <p:nvPr/>
            </p:nvSpPr>
            <p:spPr>
              <a:xfrm>
                <a:off x="136092" y="5001200"/>
                <a:ext cx="795539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/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F3D7D08-7989-4C15-A101-4AF30455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5001200"/>
                <a:ext cx="795539" cy="300660"/>
              </a:xfrm>
              <a:prstGeom prst="rect">
                <a:avLst/>
              </a:prstGeom>
              <a:blipFill>
                <a:blip r:embed="rId5"/>
                <a:stretch>
                  <a:fillRect l="-6107" b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1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– A9A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787FC1-DC0C-40F9-9418-5F790E001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4313" r="1534" b="2589"/>
          <a:stretch/>
        </p:blipFill>
        <p:spPr>
          <a:xfrm>
            <a:off x="1056640" y="1079286"/>
            <a:ext cx="10302240" cy="27351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5F6104-AA5D-4CA8-BD30-A246757E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998006"/>
            <a:ext cx="10474960" cy="2909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F88768D-7628-4FCF-AB9D-C3856ECAFA70}"/>
                  </a:ext>
                </a:extLst>
              </p:cNvPr>
              <p:cNvSpPr txBox="1"/>
              <p:nvPr/>
            </p:nvSpPr>
            <p:spPr>
              <a:xfrm>
                <a:off x="136092" y="2147556"/>
                <a:ext cx="7378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F88768D-7628-4FCF-AB9D-C3856ECA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92" y="2147556"/>
                <a:ext cx="737830" cy="276999"/>
              </a:xfrm>
              <a:prstGeom prst="rect">
                <a:avLst/>
              </a:prstGeom>
              <a:blipFill>
                <a:blip r:embed="rId4"/>
                <a:stretch>
                  <a:fillRect l="-6612" t="-4348" r="-3306"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158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3769360" y="2828835"/>
            <a:ext cx="465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/>
              <a:t>CODRNA</a:t>
            </a:r>
          </a:p>
        </p:txBody>
      </p:sp>
    </p:spTree>
    <p:extLst>
      <p:ext uri="{BB962C8B-B14F-4D97-AF65-F5344CB8AC3E}">
        <p14:creationId xmlns:p14="http://schemas.microsoft.com/office/powerpoint/2010/main" val="31680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B2DE88-3253-4BDB-B794-DF39D18062D0}"/>
              </a:ext>
            </a:extLst>
          </p:cNvPr>
          <p:cNvSpPr txBox="1"/>
          <p:nvPr/>
        </p:nvSpPr>
        <p:spPr>
          <a:xfrm>
            <a:off x="6885" y="6327"/>
            <a:ext cx="968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RESULTS – CODRNA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787FC1-DC0C-40F9-9418-5F790E001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t="4313" r="1534" b="2589"/>
          <a:stretch/>
        </p:blipFill>
        <p:spPr>
          <a:xfrm>
            <a:off x="1056640" y="1079286"/>
            <a:ext cx="10302240" cy="27351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01C016-CD75-4789-A33F-0CEEC8046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3" y="961308"/>
            <a:ext cx="12148174" cy="318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2CC5290-1500-47EE-B6E6-9368A782A008}"/>
                  </a:ext>
                </a:extLst>
              </p:cNvPr>
              <p:cNvSpPr txBox="1"/>
              <p:nvPr/>
            </p:nvSpPr>
            <p:spPr>
              <a:xfrm>
                <a:off x="204793" y="2167876"/>
                <a:ext cx="69702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𝑆𝑖𝑔𝑚𝑎</m:t>
                      </m:r>
                    </m:oMath>
                  </m:oMathPara>
                </a14:m>
                <a:endParaRPr lang="it-IT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3.25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2CC5290-1500-47EE-B6E6-9368A782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3" y="2167876"/>
                <a:ext cx="697028" cy="553998"/>
              </a:xfrm>
              <a:prstGeom prst="rect">
                <a:avLst/>
              </a:prstGeom>
              <a:blipFill>
                <a:blip r:embed="rId4"/>
                <a:stretch>
                  <a:fillRect l="-13158" t="-1099" r="-13158" b="-32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62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C6D7057-11DF-4F66-A5BD-7DB054CB04CD}"/>
              </a:ext>
            </a:extLst>
          </p:cNvPr>
          <p:cNvSpPr/>
          <p:nvPr/>
        </p:nvSpPr>
        <p:spPr>
          <a:xfrm>
            <a:off x="8124840" y="2090061"/>
            <a:ext cx="3439886" cy="3352800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E5BB3A-FF81-4952-8A78-9BE38A786CB4}"/>
              </a:ext>
            </a:extLst>
          </p:cNvPr>
          <p:cNvSpPr/>
          <p:nvPr/>
        </p:nvSpPr>
        <p:spPr>
          <a:xfrm>
            <a:off x="0" y="1"/>
            <a:ext cx="12192000" cy="1324386"/>
          </a:xfrm>
          <a:prstGeom prst="rect">
            <a:avLst/>
          </a:prstGeom>
          <a:solidFill>
            <a:srgbClr val="2D5871"/>
          </a:solidFill>
          <a:ln>
            <a:solidFill>
              <a:srgbClr val="2D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/>
              <a:t>CONCLUSIONS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9D7819D-44F4-4C5C-BB14-285CBD025AA4}"/>
              </a:ext>
            </a:extLst>
          </p:cNvPr>
          <p:cNvSpPr/>
          <p:nvPr/>
        </p:nvSpPr>
        <p:spPr>
          <a:xfrm>
            <a:off x="-1655" y="713691"/>
            <a:ext cx="106695" cy="6143628"/>
          </a:xfrm>
          <a:prstGeom prst="rect">
            <a:avLst/>
          </a:prstGeom>
          <a:solidFill>
            <a:srgbClr val="2D5871"/>
          </a:solidFill>
          <a:ln>
            <a:solidFill>
              <a:srgbClr val="2D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BB9888-0874-431C-8DAF-AEE8A6FA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29" y="2146951"/>
            <a:ext cx="3277108" cy="327710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FC5F9F-4006-4B8E-86BA-8759B369C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63" y="2063523"/>
            <a:ext cx="3443963" cy="34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63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477835-71FB-48D8-9425-F3FCB2CEBD89}"/>
              </a:ext>
            </a:extLst>
          </p:cNvPr>
          <p:cNvSpPr txBox="1"/>
          <p:nvPr/>
        </p:nvSpPr>
        <p:spPr>
          <a:xfrm>
            <a:off x="513079" y="1165581"/>
            <a:ext cx="111658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datasets analyzed have different characteristics in term of number of instances and features.</a:t>
            </a:r>
          </a:p>
          <a:p>
            <a:endParaRPr lang="en-US" sz="1600" dirty="0"/>
          </a:p>
          <a:p>
            <a:endParaRPr lang="en-US" alt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diabetes (8 features, 576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ringnorm</a:t>
            </a:r>
            <a:r>
              <a:rPr lang="en-US" sz="1600" dirty="0"/>
              <a:t> (20 features, 6500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magic (10 features, 17118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a9a (124 features, 12682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codrna</a:t>
            </a:r>
            <a:r>
              <a:rPr lang="en-US" sz="1600" dirty="0"/>
              <a:t> (8 features, 59535 instances)</a:t>
            </a:r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data collected highlight how the </a:t>
            </a:r>
            <a:r>
              <a:rPr lang="en-US" sz="1600" b="1" i="1" dirty="0"/>
              <a:t>kind of dataset</a:t>
            </a:r>
            <a:r>
              <a:rPr lang="en-US" sz="1600" dirty="0"/>
              <a:t> on which the training is carried out has a strong impact on the performance of the Sequential Minimal Optimization algorithm: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D9494B-E290-43B5-8AEB-51CD12B68BEA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CONCLUSIONS</a:t>
            </a:r>
          </a:p>
        </p:txBody>
      </p:sp>
      <p:sp>
        <p:nvSpPr>
          <p:cNvPr id="2" name="Freccia in giù 1">
            <a:extLst>
              <a:ext uri="{FF2B5EF4-FFF2-40B4-BE49-F238E27FC236}">
                <a16:creationId xmlns:a16="http://schemas.microsoft.com/office/drawing/2014/main" id="{1EC97997-A97F-4A53-A4B0-9A8F8D7294A6}"/>
              </a:ext>
            </a:extLst>
          </p:cNvPr>
          <p:cNvSpPr/>
          <p:nvPr/>
        </p:nvSpPr>
        <p:spPr>
          <a:xfrm>
            <a:off x="4486275" y="1968818"/>
            <a:ext cx="371475" cy="1343025"/>
          </a:xfrm>
          <a:prstGeom prst="downArrow">
            <a:avLst>
              <a:gd name="adj1" fmla="val 50000"/>
              <a:gd name="adj2" fmla="val 8076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EF9870-5444-48C9-8103-0DF37A25EB1F}"/>
              </a:ext>
            </a:extLst>
          </p:cNvPr>
          <p:cNvSpPr txBox="1"/>
          <p:nvPr/>
        </p:nvSpPr>
        <p:spPr>
          <a:xfrm>
            <a:off x="4857750" y="2317164"/>
            <a:ext cx="2005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of</a:t>
            </a:r>
          </a:p>
          <a:p>
            <a:pPr algn="ctr"/>
            <a:r>
              <a:rPr lang="it-IT" dirty="0"/>
              <a:t>‘’</a:t>
            </a:r>
            <a:r>
              <a:rPr lang="it-IT" dirty="0" err="1"/>
              <a:t>complexity</a:t>
            </a:r>
            <a:r>
              <a:rPr lang="it-IT" dirty="0"/>
              <a:t>’’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1397B-3488-42E9-94E8-667BF7E440FE}"/>
              </a:ext>
            </a:extLst>
          </p:cNvPr>
          <p:cNvSpPr txBox="1"/>
          <p:nvPr/>
        </p:nvSpPr>
        <p:spPr>
          <a:xfrm>
            <a:off x="513079" y="4334835"/>
            <a:ext cx="11165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datasets composed of a relatively low number of instances or features the first order method has better performance in terms of training time than those obtained using a second order method</a:t>
            </a:r>
            <a:r>
              <a:rPr lang="it-IT" sz="1600" dirty="0"/>
              <a:t>.</a:t>
            </a:r>
            <a:endParaRPr lang="en-US" sz="1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6D48B-A222-46A4-8AAB-F4A2278F3525}"/>
              </a:ext>
            </a:extLst>
          </p:cNvPr>
          <p:cNvSpPr txBox="1"/>
          <p:nvPr/>
        </p:nvSpPr>
        <p:spPr>
          <a:xfrm>
            <a:off x="513079" y="5030987"/>
            <a:ext cx="1093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remaining two datasets the choice of using the second order method gives us better performance, </a:t>
            </a:r>
            <a:r>
              <a:rPr lang="en-US" sz="1600" b="1" dirty="0"/>
              <a:t>as expected</a:t>
            </a:r>
            <a:r>
              <a:rPr lang="en-US" sz="1600" dirty="0"/>
              <a:t>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38789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-1363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10886" y="-235"/>
            <a:ext cx="12387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DEFINITION OF THE PROBLEM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710472" y="1365622"/>
            <a:ext cx="440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boundaries</a:t>
            </a:r>
            <a:endParaRPr lang="it-IT" dirty="0"/>
          </a:p>
          <a:p>
            <a:r>
              <a:rPr lang="it-IT" dirty="0"/>
              <a:t>         </a:t>
            </a:r>
            <a:r>
              <a:rPr lang="it-IT" dirty="0" err="1"/>
              <a:t>that</a:t>
            </a:r>
            <a:r>
              <a:rPr lang="it-IT" dirty="0"/>
              <a:t> separate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classes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184263-0D22-4D17-A78F-6509358ECECB}"/>
              </a:ext>
            </a:extLst>
          </p:cNvPr>
          <p:cNvSpPr txBox="1"/>
          <p:nvPr/>
        </p:nvSpPr>
        <p:spPr>
          <a:xfrm>
            <a:off x="367011" y="1742317"/>
            <a:ext cx="1107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C8A4FD7B-14CC-4A7B-AA98-4A220DEFE1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9611" y="2200273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DD611D65-4761-4ABB-B91F-A4EC31ADD6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9611" y="5400673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057E414F-8CC2-4DDF-8C6C-808E717AC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011" y="280987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B8817807-15CC-4794-97A0-8538CDEE7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611" y="341947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EAA12578-68BC-4101-BA9F-1F8A230D6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811" y="364807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3476ED00-DBD3-4232-9AF6-092296E39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811" y="296227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10B9358C-D60C-4C92-B909-E85C25D82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411" y="395287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03C7B6D-AE73-4517-8DE6-9F5A51658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411" y="38766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343231C-D6A7-499F-A56A-B11DD0368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611" y="43338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C74F8A15-5DE8-40B4-B7D3-9DFA0638F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211" y="47910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ADC0BF6-FFD6-4921-8C14-1BD07F4AE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611" y="43338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6E8585DC-BFE2-462D-AC26-68F22A626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11" y="47148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251E93C-72C5-4D2A-948E-52E83761F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411" y="349567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72C4335F-AB69-408D-ACFB-44BA16936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411" y="4916486"/>
            <a:ext cx="97313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it-IT" sz="200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25" name="Text Box 17">
            <a:extLst>
              <a:ext uri="{FF2B5EF4-FFF2-40B4-BE49-F238E27FC236}">
                <a16:creationId xmlns:a16="http://schemas.microsoft.com/office/drawing/2014/main" id="{B92ECB97-B3E8-4186-B879-FD80866CD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211" y="2657473"/>
            <a:ext cx="97313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it-IT" sz="2000">
                <a:latin typeface="Tahoma" panose="020B0604030504040204" pitchFamily="34" charset="0"/>
              </a:rPr>
              <a:t>Class 2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12E6397-EC67-4548-B3D4-96F1043A213A}"/>
              </a:ext>
            </a:extLst>
          </p:cNvPr>
          <p:cNvCxnSpPr>
            <a:cxnSpLocks/>
          </p:cNvCxnSpPr>
          <p:nvPr/>
        </p:nvCxnSpPr>
        <p:spPr>
          <a:xfrm>
            <a:off x="2167820" y="2121172"/>
            <a:ext cx="1485748" cy="31369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44D392F-A18C-4C6A-960D-B81CAAAC9B52}"/>
              </a:ext>
            </a:extLst>
          </p:cNvPr>
          <p:cNvCxnSpPr>
            <a:cxnSpLocks/>
          </p:cNvCxnSpPr>
          <p:nvPr/>
        </p:nvCxnSpPr>
        <p:spPr>
          <a:xfrm>
            <a:off x="1923823" y="2133598"/>
            <a:ext cx="1906588" cy="303885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2AEA70A-79AA-46AC-8015-F5D702BDB70C}"/>
              </a:ext>
            </a:extLst>
          </p:cNvPr>
          <p:cNvCxnSpPr>
            <a:cxnSpLocks/>
          </p:cNvCxnSpPr>
          <p:nvPr/>
        </p:nvCxnSpPr>
        <p:spPr>
          <a:xfrm>
            <a:off x="1752882" y="2286272"/>
            <a:ext cx="2238375" cy="276441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26FD01B-9D8C-4A3F-B13A-07562AE46003}"/>
              </a:ext>
            </a:extLst>
          </p:cNvPr>
          <p:cNvCxnSpPr>
            <a:cxnSpLocks/>
          </p:cNvCxnSpPr>
          <p:nvPr/>
        </p:nvCxnSpPr>
        <p:spPr>
          <a:xfrm>
            <a:off x="1600482" y="2483521"/>
            <a:ext cx="2514600" cy="240309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8604DAAA-0682-4837-B1B0-203E8AC1C24A}"/>
              </a:ext>
            </a:extLst>
          </p:cNvPr>
          <p:cNvCxnSpPr>
            <a:cxnSpLocks/>
          </p:cNvCxnSpPr>
          <p:nvPr/>
        </p:nvCxnSpPr>
        <p:spPr>
          <a:xfrm>
            <a:off x="1519968" y="2676815"/>
            <a:ext cx="2671314" cy="20574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D024B9B3-ADD9-448F-AAB1-376F54DFC903}"/>
              </a:ext>
            </a:extLst>
          </p:cNvPr>
          <p:cNvCxnSpPr>
            <a:cxnSpLocks/>
          </p:cNvCxnSpPr>
          <p:nvPr/>
        </p:nvCxnSpPr>
        <p:spPr>
          <a:xfrm>
            <a:off x="1492654" y="2962273"/>
            <a:ext cx="2846714" cy="16174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891576A-527B-4685-975B-1600848DE030}"/>
              </a:ext>
            </a:extLst>
          </p:cNvPr>
          <p:cNvSpPr txBox="1"/>
          <p:nvPr/>
        </p:nvSpPr>
        <p:spPr>
          <a:xfrm>
            <a:off x="6590067" y="1371697"/>
            <a:ext cx="498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The goal of the Support </a:t>
            </a:r>
            <a:r>
              <a:rPr lang="it-IT" dirty="0" err="1"/>
              <a:t>Vector</a:t>
            </a:r>
            <a:r>
              <a:rPr lang="it-IT" dirty="0"/>
              <a:t> Machine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b="1" dirty="0" err="1"/>
              <a:t>hyperplane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</a:t>
            </a:r>
            <a:r>
              <a:rPr lang="it-IT" b="1" dirty="0" err="1"/>
              <a:t>maximize</a:t>
            </a:r>
            <a:r>
              <a:rPr lang="it-IT" b="1" dirty="0"/>
              <a:t> the </a:t>
            </a:r>
            <a:r>
              <a:rPr lang="it-IT" b="1" dirty="0" err="1"/>
              <a:t>margin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the classes</a:t>
            </a:r>
          </a:p>
        </p:txBody>
      </p:sp>
      <p:sp>
        <p:nvSpPr>
          <p:cNvPr id="49" name="Line 4">
            <a:extLst>
              <a:ext uri="{FF2B5EF4-FFF2-40B4-BE49-F238E27FC236}">
                <a16:creationId xmlns:a16="http://schemas.microsoft.com/office/drawing/2014/main" id="{42A9B400-00C8-4C7F-82BA-D30676C8DC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1811" y="2209798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0" name="Line 5">
            <a:extLst>
              <a:ext uri="{FF2B5EF4-FFF2-40B4-BE49-F238E27FC236}">
                <a16:creationId xmlns:a16="http://schemas.microsoft.com/office/drawing/2014/main" id="{AEEF825C-E666-47A6-BCD8-C013961B3B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1811" y="5410198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51" name="Oval 6">
            <a:extLst>
              <a:ext uri="{FF2B5EF4-FFF2-40B4-BE49-F238E27FC236}">
                <a16:creationId xmlns:a16="http://schemas.microsoft.com/office/drawing/2014/main" id="{89EFD693-0539-49D8-8B2F-C0060141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211" y="28193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2" name="Oval 7">
            <a:extLst>
              <a:ext uri="{FF2B5EF4-FFF2-40B4-BE49-F238E27FC236}">
                <a16:creationId xmlns:a16="http://schemas.microsoft.com/office/drawing/2014/main" id="{6D822074-DDE4-4E49-B5CF-DD537EC60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811" y="34289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3" name="Oval 8">
            <a:extLst>
              <a:ext uri="{FF2B5EF4-FFF2-40B4-BE49-F238E27FC236}">
                <a16:creationId xmlns:a16="http://schemas.microsoft.com/office/drawing/2014/main" id="{5CC8E145-E156-4FC5-B16F-B7CD28566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011" y="36575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4" name="Oval 9">
            <a:extLst>
              <a:ext uri="{FF2B5EF4-FFF2-40B4-BE49-F238E27FC236}">
                <a16:creationId xmlns:a16="http://schemas.microsoft.com/office/drawing/2014/main" id="{7A622D50-29E6-4BDE-89A9-E71F4C06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011" y="29717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5" name="Oval 10">
            <a:extLst>
              <a:ext uri="{FF2B5EF4-FFF2-40B4-BE49-F238E27FC236}">
                <a16:creationId xmlns:a16="http://schemas.microsoft.com/office/drawing/2014/main" id="{809267B3-F3FC-4CE8-8F6C-8E5E4E96C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2611" y="39623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47979B3C-D1F4-4C9B-A45F-F263F7CD6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611" y="38861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8DCF5B83-E10E-4552-B48D-749B567C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811" y="43433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8" name="Rectangle 13">
            <a:extLst>
              <a:ext uri="{FF2B5EF4-FFF2-40B4-BE49-F238E27FC236}">
                <a16:creationId xmlns:a16="http://schemas.microsoft.com/office/drawing/2014/main" id="{48B1ECC5-0691-4272-8963-D71EDD4FB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411" y="48005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59" name="Rectangle 14">
            <a:extLst>
              <a:ext uri="{FF2B5EF4-FFF2-40B4-BE49-F238E27FC236}">
                <a16:creationId xmlns:a16="http://schemas.microsoft.com/office/drawing/2014/main" id="{B4DB4D79-B0AC-464F-AFBE-EDD557CE5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3811" y="43433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0" name="Rectangle 15">
            <a:extLst>
              <a:ext uri="{FF2B5EF4-FFF2-40B4-BE49-F238E27FC236}">
                <a16:creationId xmlns:a16="http://schemas.microsoft.com/office/drawing/2014/main" id="{3311C246-87B6-4E1F-8768-414BB13B9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011" y="47243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1" name="Rectangle 16">
            <a:extLst>
              <a:ext uri="{FF2B5EF4-FFF2-40B4-BE49-F238E27FC236}">
                <a16:creationId xmlns:a16="http://schemas.microsoft.com/office/drawing/2014/main" id="{9432D548-D945-4209-8261-1571296BA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11" y="35813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2" name="Text Box 17">
            <a:extLst>
              <a:ext uri="{FF2B5EF4-FFF2-40B4-BE49-F238E27FC236}">
                <a16:creationId xmlns:a16="http://schemas.microsoft.com/office/drawing/2014/main" id="{FF1D95F1-C851-4A91-B85B-5D0562C2A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611" y="4926011"/>
            <a:ext cx="97313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it-IT" sz="200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63" name="Text Box 18">
            <a:extLst>
              <a:ext uri="{FF2B5EF4-FFF2-40B4-BE49-F238E27FC236}">
                <a16:creationId xmlns:a16="http://schemas.microsoft.com/office/drawing/2014/main" id="{FE655887-8232-4D6F-A468-BC570707B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9811" y="2657473"/>
            <a:ext cx="97313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it-IT" sz="2000" dirty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64" name="Line 19">
            <a:extLst>
              <a:ext uri="{FF2B5EF4-FFF2-40B4-BE49-F238E27FC236}">
                <a16:creationId xmlns:a16="http://schemas.microsoft.com/office/drawing/2014/main" id="{C3F6E6E5-B6D4-4FD3-981A-203FE28EE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611" y="2438398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5" name="Line 20">
            <a:extLst>
              <a:ext uri="{FF2B5EF4-FFF2-40B4-BE49-F238E27FC236}">
                <a16:creationId xmlns:a16="http://schemas.microsoft.com/office/drawing/2014/main" id="{E5C5E75A-4B71-4E04-A646-4F6458967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011" y="2819398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6" name="Line 21">
            <a:extLst>
              <a:ext uri="{FF2B5EF4-FFF2-40B4-BE49-F238E27FC236}">
                <a16:creationId xmlns:a16="http://schemas.microsoft.com/office/drawing/2014/main" id="{337F7F95-D65A-43C8-AC15-FAA9572E9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011" y="2133598"/>
            <a:ext cx="3428983" cy="3448046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7" name="Line 25">
            <a:extLst>
              <a:ext uri="{FF2B5EF4-FFF2-40B4-BE49-F238E27FC236}">
                <a16:creationId xmlns:a16="http://schemas.microsoft.com/office/drawing/2014/main" id="{C7D0155F-E074-436B-B4CE-BBC07B00AB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26411" y="4600573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68" name="Text Box 27">
            <a:extLst>
              <a:ext uri="{FF2B5EF4-FFF2-40B4-BE49-F238E27FC236}">
                <a16:creationId xmlns:a16="http://schemas.microsoft.com/office/drawing/2014/main" id="{AF295193-F196-46C5-80FC-B6159FCDA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0211" y="4724398"/>
            <a:ext cx="4397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it-IT" i="1">
                <a:solidFill>
                  <a:srgbClr val="CC00CC"/>
                </a:solidFill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69" name="Line 28">
            <a:extLst>
              <a:ext uri="{FF2B5EF4-FFF2-40B4-BE49-F238E27FC236}">
                <a16:creationId xmlns:a16="http://schemas.microsoft.com/office/drawing/2014/main" id="{C89575CB-83B9-4FB7-8CD5-21F079D2D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31011" y="2819398"/>
            <a:ext cx="1600200" cy="16764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pic>
        <p:nvPicPr>
          <p:cNvPr id="70" name="Picture 29" descr="txp_fig">
            <a:extLst>
              <a:ext uri="{FF2B5EF4-FFF2-40B4-BE49-F238E27FC236}">
                <a16:creationId xmlns:a16="http://schemas.microsoft.com/office/drawing/2014/main" id="{4316E6DB-8187-4B2F-99E2-E9312E0FE07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011" y="2666998"/>
            <a:ext cx="284163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6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15511" y="8081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FORMULATION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80B1C62-CD2D-4894-8F4B-4E68468124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188595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7FAD00C0-50DB-48A8-B710-F80EC5C3F9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175" y="508635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FE0D0D06-C62A-46CC-9766-94D8CC59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24955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5EF4C7EA-4F87-48A8-B7E0-5BBF4A4B8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31051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54538BBE-313C-4944-BF4F-A3458B1D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75" y="33337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96B0A85-A43E-433B-A0D3-06CB149C3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26479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E7674F1E-F077-49E5-86CD-8840460A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36385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D321053-669F-408C-90E2-931E267C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5623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2526B0F-8521-4F8A-875A-1D06E0A8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40195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BF483BE-FA1F-48CF-B262-73BB326A5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44767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A772460-3B86-43A8-9034-A748E8AB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40195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5E3AC4C-0B05-46F2-B01B-65D0DCD7B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44005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45FC7CB-56FE-466B-8B35-4AF037303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325755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12589069-580C-4569-983C-A328BFA5A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4975" y="2114550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608E61BA-0877-4A93-B03F-4B2C30F09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5" y="2495550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D451B625-6219-4E7B-AE09-7BFD2036B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375" y="1809750"/>
            <a:ext cx="3428983" cy="3448046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8946361B-7680-4132-B9DD-71D5267464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2775" y="4276725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D5BBD1F1-AE07-489D-9AB2-F4C54FB8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4400550"/>
            <a:ext cx="4397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it-IT" i="1">
                <a:solidFill>
                  <a:srgbClr val="CC00CC"/>
                </a:solidFill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9C64763D-B36A-4B03-85BC-6F469556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7375" y="2495550"/>
            <a:ext cx="1600200" cy="16764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it-IT"/>
          </a:p>
        </p:txBody>
      </p:sp>
      <p:pic>
        <p:nvPicPr>
          <p:cNvPr id="31" name="Picture 29" descr="txp_fig">
            <a:extLst>
              <a:ext uri="{FF2B5EF4-FFF2-40B4-BE49-F238E27FC236}">
                <a16:creationId xmlns:a16="http://schemas.microsoft.com/office/drawing/2014/main" id="{E053437A-803E-4BAB-B0F1-0B024420530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343150"/>
            <a:ext cx="284163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FB4EDB99-B2E0-4970-BDE8-40FDEE424575}"/>
                  </a:ext>
                </a:extLst>
              </p:cNvPr>
              <p:cNvSpPr/>
              <p:nvPr/>
            </p:nvSpPr>
            <p:spPr>
              <a:xfrm>
                <a:off x="4668533" y="842413"/>
                <a:ext cx="7513041" cy="5694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141314"/>
                    </a:solidFill>
                  </a:rPr>
                  <a:t>We shall assume for the moment that the training data set is linearly separable</a:t>
                </a:r>
                <a:endParaRPr lang="it-IT" sz="1600" dirty="0"/>
              </a:p>
              <a:p>
                <a:pPr algn="ctr"/>
                <a:endParaRPr lang="it-IT" sz="160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1600" dirty="0">
                  <a:solidFill>
                    <a:srgbClr val="141314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141314"/>
                    </a:solidFill>
                  </a:rPr>
                  <a:t>the perpendicular distance of a point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b="1" dirty="0">
                    <a:solidFill>
                      <a:srgbClr val="141314"/>
                    </a:solidFill>
                  </a:rPr>
                  <a:t> </a:t>
                </a:r>
                <a:r>
                  <a:rPr lang="en-US" sz="1600" dirty="0">
                    <a:solidFill>
                      <a:srgbClr val="141314"/>
                    </a:solidFill>
                  </a:rPr>
                  <a:t>from this hyperplane is given by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0" i="1" smtClean="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0" i="1" smtClean="0">
                                      <a:solidFill>
                                        <a:srgbClr val="1413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solidFill>
                                        <a:srgbClr val="1413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it-IT" sz="1600" b="0" i="1" smtClean="0">
                                          <a:solidFill>
                                            <a:srgbClr val="14131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rgbClr val="14131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it-IT" sz="1600" b="1" i="1" smtClean="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it-IT" sz="1600" b="0" dirty="0">
                  <a:solidFill>
                    <a:srgbClr val="141314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rgbClr val="141314"/>
                    </a:solidFill>
                  </a:rPr>
                  <a:t>Furthermore, we are only interested in solutions for which all data points are correctly classified, so that: </a:t>
                </a:r>
                <a:endParaRPr lang="it-IT" sz="1600" b="0" i="1" dirty="0">
                  <a:solidFill>
                    <a:srgbClr val="141314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sz="1600" b="1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rgbClr val="141314"/>
                    </a:solidFill>
                  </a:rPr>
                  <a:t> for all </a:t>
                </a:r>
                <a:r>
                  <a:rPr lang="en-US" sz="1600" i="1" dirty="0">
                    <a:solidFill>
                      <a:srgbClr val="141314"/>
                    </a:solidFill>
                  </a:rPr>
                  <a:t>n</a:t>
                </a:r>
                <a:r>
                  <a:rPr lang="en-US" sz="1600" dirty="0">
                    <a:solidFill>
                      <a:srgbClr val="141314"/>
                    </a:solidFill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/>
                  <a:t>Thus the distance of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to the decision surface is given by: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600" b="0" i="1" smtClean="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1" i="1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it-IT" sz="1600" b="0" i="1" smtClean="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it-IT" sz="1600" b="0" i="1" smtClean="0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rgbClr val="141314"/>
                                  </a:solidFill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1600" i="1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1" i="1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it-IT" sz="1600" b="0" dirty="0"/>
              </a:p>
              <a:p>
                <a:pPr algn="ctr"/>
                <a:r>
                  <a:rPr lang="en-US" sz="1600" dirty="0"/>
                  <a:t>The margin is given by the perpendicular distance to the closest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from the dataset, and we wish to optimize the parameters </a:t>
                </a:r>
                <a:r>
                  <a:rPr lang="en-US" sz="1600" b="1" dirty="0"/>
                  <a:t>w </a:t>
                </a:r>
                <a:r>
                  <a:rPr lang="en-US" sz="1600" dirty="0"/>
                  <a:t>and </a:t>
                </a:r>
                <a:r>
                  <a:rPr lang="en-US" sz="1600" i="1" dirty="0"/>
                  <a:t>b </a:t>
                </a:r>
                <a:r>
                  <a:rPr lang="en-US" sz="1600" dirty="0"/>
                  <a:t>in order to maximize this distance. Thus the maximum margin solution is found by solving:</a:t>
                </a:r>
                <a:endParaRPr lang="it-IT" sz="1600" b="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it-IT" sz="1600" b="0" i="0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1600" b="0" i="0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it-IT" sz="1600" b="0" i="0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{ </m:t>
                    </m:r>
                    <m:f>
                      <m:f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600" i="1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b="1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d>
                      </m:den>
                    </m:f>
                    <m:func>
                      <m:funcPr>
                        <m:ctrlPr>
                          <a:rPr lang="it-IT" sz="1600" b="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sz="1600" b="0" i="1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it-IT" sz="1600" b="0" i="1" smtClean="0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it-IT" sz="1600" b="0" i="0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func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it-IT" sz="1600" b="1" i="1" smtClean="0"/>
                          <m:t>x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] }</m:t>
                    </m:r>
                  </m:oMath>
                </a14:m>
                <a:endParaRPr lang="it-IT" sz="1600" b="0" dirty="0">
                  <a:solidFill>
                    <a:srgbClr val="141314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Direct solution of this optimization problem would be very </a:t>
                </a:r>
                <a:r>
                  <a:rPr lang="it-IT" sz="1600" b="1" dirty="0" err="1">
                    <a:solidFill>
                      <a:srgbClr val="FF0000"/>
                    </a:solidFill>
                  </a:rPr>
                  <a:t>complex</a:t>
                </a:r>
                <a:endParaRPr lang="it-IT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FB4EDB99-B2E0-4970-BDE8-40FDEE424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33" y="842413"/>
                <a:ext cx="7513041" cy="5694379"/>
              </a:xfrm>
              <a:prstGeom prst="rect">
                <a:avLst/>
              </a:prstGeom>
              <a:blipFill>
                <a:blip r:embed="rId4"/>
                <a:stretch>
                  <a:fillRect t="-321" b="-4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9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5985D42-5CCD-4646-8AC1-390CA9FDE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1" y="1070250"/>
            <a:ext cx="3447858" cy="266466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0DC244B-BC13-48F4-B1E7-A750BBCEB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1" y="3568097"/>
            <a:ext cx="3447858" cy="267710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6530" y="-3635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FB4EDB99-B2E0-4970-BDE8-40FDEE424575}"/>
                  </a:ext>
                </a:extLst>
              </p:cNvPr>
              <p:cNvSpPr/>
              <p:nvPr/>
            </p:nvSpPr>
            <p:spPr>
              <a:xfrm>
                <a:off x="4670553" y="892480"/>
                <a:ext cx="7513200" cy="4438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To simplify the problem, we note that the distance of any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from the decision surface is unchanged if we make the rescaling: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600" b="1" dirty="0"/>
                  <a:t>w </a:t>
                </a:r>
                <a:r>
                  <a:rPr lang="en-US" sz="1600" i="1" dirty="0"/>
                  <a:t>→ </a:t>
                </a:r>
                <a:r>
                  <a:rPr lang="en-US" sz="1600" i="1" dirty="0" err="1"/>
                  <a:t>κ</a:t>
                </a:r>
                <a:r>
                  <a:rPr lang="en-US" sz="1600" b="1" dirty="0" err="1"/>
                  <a:t>w</a:t>
                </a:r>
                <a:r>
                  <a:rPr lang="en-US" sz="1600" b="1" dirty="0"/>
                  <a:t> </a:t>
                </a:r>
                <a:r>
                  <a:rPr lang="en-US" sz="1600" dirty="0"/>
                  <a:t>and </a:t>
                </a:r>
                <a:r>
                  <a:rPr lang="en-US" sz="1600" i="1" dirty="0"/>
                  <a:t>b → </a:t>
                </a:r>
                <a:r>
                  <a:rPr lang="en-US" sz="1600" i="1" dirty="0" err="1"/>
                  <a:t>κb</a:t>
                </a:r>
                <a:endParaRPr lang="en-US" sz="1600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/>
                  <a:t>We can use this freedom to set the distance of the closest point equals to 1: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it-IT" sz="1600" b="0" i="0" smtClean="0"/>
                          <m:t>x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sz="1600" dirty="0"/>
              </a:p>
              <a:p>
                <a:pPr algn="ctr"/>
                <a:endParaRPr lang="en-US" sz="1600" dirty="0">
                  <a:solidFill>
                    <a:srgbClr val="141314"/>
                  </a:solidFill>
                </a:endParaRPr>
              </a:p>
              <a:p>
                <a:pPr algn="ctr"/>
                <a:r>
                  <a:rPr lang="en-US" sz="1600" dirty="0"/>
                  <a:t>In this case, all data points will satisfy the </a:t>
                </a:r>
                <a:r>
                  <a:rPr lang="it-IT" sz="1600" dirty="0" err="1"/>
                  <a:t>constraints</a:t>
                </a:r>
                <a:r>
                  <a:rPr lang="it-IT" sz="1600" dirty="0"/>
                  <a:t>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≥1,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dirty="0">
                  <a:solidFill>
                    <a:srgbClr val="141314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/>
                  <a:t>This representation is known as the </a:t>
                </a:r>
                <a:r>
                  <a:rPr lang="en-US" sz="1600" b="1" dirty="0"/>
                  <a:t>canonical representation</a:t>
                </a:r>
                <a:r>
                  <a:rPr lang="en-US" sz="1600" dirty="0"/>
                  <a:t> of the decision hyperplane.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141314"/>
                    </a:solidFill>
                  </a:rPr>
                  <a:t>Hence the optimization problem obtained is: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it-IT" sz="160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{ </m:t>
                    </m:r>
                    <m:f>
                      <m:f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600" i="1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b="1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600" dirty="0">
                    <a:solidFill>
                      <a:srgbClr val="141314"/>
                    </a:solidFill>
                  </a:rPr>
                  <a:t>}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600" b="0" i="1" smtClean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≥1, 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dirty="0">
                  <a:solidFill>
                    <a:srgbClr val="141314"/>
                  </a:solidFill>
                </a:endParaRPr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FB4EDB99-B2E0-4970-BDE8-40FDEE424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53" y="892480"/>
                <a:ext cx="7513200" cy="4438010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ttangolo 34">
            <a:extLst>
              <a:ext uri="{FF2B5EF4-FFF2-40B4-BE49-F238E27FC236}">
                <a16:creationId xmlns:a16="http://schemas.microsoft.com/office/drawing/2014/main" id="{E05A0627-2FC0-4320-8A38-A2F8A2246099}"/>
              </a:ext>
            </a:extLst>
          </p:cNvPr>
          <p:cNvSpPr/>
          <p:nvPr/>
        </p:nvSpPr>
        <p:spPr>
          <a:xfrm>
            <a:off x="6096000" y="5428649"/>
            <a:ext cx="4491789" cy="755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1D3B8CC9-F221-4E71-97BF-1D6491D631F0}"/>
              </a:ext>
            </a:extLst>
          </p:cNvPr>
          <p:cNvCxnSpPr>
            <a:cxnSpLocks/>
            <a:endCxn id="35" idx="3"/>
          </p:cNvCxnSpPr>
          <p:nvPr/>
        </p:nvCxnSpPr>
        <p:spPr>
          <a:xfrm>
            <a:off x="9211377" y="4764505"/>
            <a:ext cx="1376412" cy="1041856"/>
          </a:xfrm>
          <a:prstGeom prst="curvedConnector3">
            <a:avLst>
              <a:gd name="adj1" fmla="val 16168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F459559-3DC2-4886-9179-48439673B84C}"/>
                  </a:ext>
                </a:extLst>
              </p:cNvPr>
              <p:cNvSpPr txBox="1"/>
              <p:nvPr/>
            </p:nvSpPr>
            <p:spPr>
              <a:xfrm flipH="1">
                <a:off x="6072426" y="5116729"/>
                <a:ext cx="4669685" cy="1067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it-IT" sz="160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{ </m:t>
                    </m:r>
                    <m:f>
                      <m:f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b="1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it-IT" sz="1600" i="1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i="1">
                                <a:solidFill>
                                  <a:srgbClr val="1413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i="1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>
                                    <a:solidFill>
                                      <a:srgbClr val="141314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>
                            <a:solidFill>
                              <a:srgbClr val="14131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41314"/>
                    </a:solidFill>
                  </a:rPr>
                  <a:t>}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it-IT" sz="1600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600" i="1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it-IT" sz="160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≥1, 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dirty="0">
                  <a:solidFill>
                    <a:srgbClr val="141314"/>
                  </a:solidFill>
                </a:endParaRP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CF459559-3DC2-4886-9179-48439673B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72426" y="5116729"/>
                <a:ext cx="4669685" cy="1067343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5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DUAL PROBLEM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/>
              <p:nvPr/>
            </p:nvSpPr>
            <p:spPr>
              <a:xfrm>
                <a:off x="513079" y="1165581"/>
                <a:ext cx="11165841" cy="4424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/>
                  <a:t>Even </a:t>
                </a:r>
                <a:r>
                  <a:rPr lang="it-IT" sz="1600" dirty="0" err="1"/>
                  <a:t>if</a:t>
                </a:r>
                <a:r>
                  <a:rPr lang="it-IT" sz="1600" dirty="0"/>
                  <a:t> </a:t>
                </a:r>
                <a:r>
                  <a:rPr lang="it-IT" sz="1600" dirty="0" err="1"/>
                  <a:t>we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could</a:t>
                </a:r>
                <a:r>
                  <a:rPr lang="it-IT" sz="1600" dirty="0"/>
                  <a:t> </a:t>
                </a:r>
                <a:r>
                  <a:rPr lang="it-IT" sz="1600" dirty="0" err="1"/>
                  <a:t>directly</a:t>
                </a:r>
                <a:r>
                  <a:rPr lang="it-IT" sz="1600" dirty="0"/>
                  <a:t> solve the </a:t>
                </a:r>
                <a:r>
                  <a:rPr lang="it-IT" sz="1600" dirty="0" err="1"/>
                  <a:t>primal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problem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it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more common to solve the </a:t>
                </a:r>
                <a:r>
                  <a:rPr lang="it-IT" sz="1600" b="1" i="1" dirty="0"/>
                  <a:t>dual </a:t>
                </a:r>
                <a:r>
                  <a:rPr lang="it-IT" sz="1600" b="1" i="1" dirty="0" err="1"/>
                  <a:t>problem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which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is</a:t>
                </a:r>
                <a:r>
                  <a:rPr lang="it-IT" sz="1600" dirty="0"/>
                  <a:t> </a:t>
                </a:r>
                <a:r>
                  <a:rPr lang="it-IT" sz="1600" dirty="0" err="1"/>
                  <a:t>obtained</a:t>
                </a:r>
                <a:r>
                  <a:rPr lang="it-IT" sz="1600" dirty="0"/>
                  <a:t> via the use of </a:t>
                </a:r>
                <a:r>
                  <a:rPr lang="it-IT" sz="1600" b="1" i="1" dirty="0"/>
                  <a:t>Lagrange </a:t>
                </a:r>
                <a:r>
                  <a:rPr lang="it-IT" sz="1600" b="1" i="1" dirty="0" err="1"/>
                  <a:t>multipiers</a:t>
                </a:r>
                <a:r>
                  <a:rPr lang="it-IT" sz="1600" b="1" i="1" dirty="0"/>
                  <a:t> </a:t>
                </a:r>
                <a:r>
                  <a:rPr lang="it-IT" sz="1600" dirty="0"/>
                  <a:t>(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𝐿𝑚𝑠</m:t>
                    </m:r>
                  </m:oMath>
                </a14:m>
                <a:r>
                  <a:rPr lang="it-IT" sz="1600" dirty="0"/>
                  <a:t>)</a:t>
                </a:r>
                <a:r>
                  <a:rPr lang="it-IT" sz="1600" b="1" i="1" dirty="0"/>
                  <a:t>.</a:t>
                </a:r>
              </a:p>
              <a:p>
                <a:endParaRPr lang="it-IT" sz="1600" b="1" i="1" dirty="0"/>
              </a:p>
              <a:p>
                <a:endParaRPr lang="it-IT" sz="1600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/>
                  <a:t>Introduce a Lm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for </a:t>
                </a:r>
                <a:r>
                  <a:rPr lang="it-IT" sz="1600" dirty="0" err="1"/>
                  <a:t>each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constraints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which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satisfies</a:t>
                </a:r>
                <a:r>
                  <a:rPr lang="it-IT" sz="1600" dirty="0"/>
                  <a:t> the following KKT </a:t>
                </a:r>
                <a:r>
                  <a:rPr lang="it-IT" sz="1600" dirty="0" err="1"/>
                  <a:t>condition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at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optimality</a:t>
                </a:r>
                <a:endParaRPr lang="it-IT" sz="1600" dirty="0"/>
              </a:p>
              <a:p>
                <a:pPr lvl="1">
                  <a:lnSpc>
                    <a:spcPct val="200000"/>
                  </a:lnSpc>
                </a:pPr>
                <a:r>
                  <a:rPr lang="it-IT" altLang="it-IT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it-IT" sz="160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141314"/>
                            </a:solidFill>
                          </a:rPr>
                          <m:t> </m:t>
                        </m:r>
                      </m:e>
                    </m:d>
                    <m:r>
                      <a:rPr lang="it-IT" sz="1600" i="1" dirty="0">
                        <a:solidFill>
                          <a:srgbClr val="141314"/>
                        </a:solidFill>
                        <a:latin typeface="Cambria Math" panose="02040503050406030204" pitchFamily="18" charset="0"/>
                      </a:rPr>
                      <m:t> −1)=0</m:t>
                    </m:r>
                  </m:oMath>
                </a14:m>
                <a:endParaRPr lang="it-IT" sz="1600" dirty="0"/>
              </a:p>
              <a:p>
                <a:pPr lvl="1"/>
                <a:r>
                  <a:rPr lang="it-IT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it-IT" sz="16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alt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altLang="it-IT" sz="16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it-IT" sz="1600" dirty="0"/>
              </a:p>
              <a:p>
                <a:pPr lvl="1"/>
                <a:endParaRPr lang="it-IT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Incorporate </a:t>
                </a:r>
                <a:r>
                  <a:rPr lang="it-IT" sz="1600" dirty="0" err="1"/>
                  <a:t>all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/>
                  <a:t>constraints</a:t>
                </a:r>
                <a:r>
                  <a:rPr lang="it-IT" sz="1600" dirty="0"/>
                  <a:t> in a new </a:t>
                </a:r>
                <a:r>
                  <a:rPr lang="it-IT" sz="1600" dirty="0" err="1"/>
                  <a:t>objective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function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called</a:t>
                </a:r>
                <a:r>
                  <a:rPr lang="it-IT" sz="1600" dirty="0"/>
                  <a:t> the </a:t>
                </a: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𝑳𝒂𝒈𝒓𝒂𝒏𝒈𝒊𝒂𝒏</m:t>
                    </m:r>
                    <m:r>
                      <a:rPr lang="it-IT" sz="16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it-IT" sz="1600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600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it-IT" sz="1600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1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i="1">
                                  <a:solidFill>
                                    <a:srgbClr val="1413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i="1">
                                      <a:solidFill>
                                        <a:srgbClr val="1413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solidFill>
                                        <a:srgbClr val="141314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60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600" i="1">
                          <a:solidFill>
                            <a:srgbClr val="14131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it-IT" sz="1600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it-IT" alt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sz="1600" dirty="0"/>
                            <m:t>(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rgbClr val="141314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it-IT" sz="1600" i="1" dirty="0">
                              <a:solidFill>
                                <a:srgbClr val="141314"/>
                              </a:solidFill>
                              <a:latin typeface="Cambria Math" panose="02040503050406030204" pitchFamily="18" charset="0"/>
                            </a:rPr>
                            <m:t> −1)</m:t>
                          </m:r>
                        </m:e>
                      </m:nary>
                    </m:oMath>
                  </m:oMathPara>
                </a14:m>
                <a:endParaRPr lang="it-IT" sz="1600" dirty="0">
                  <a:solidFill>
                    <a:srgbClr val="141314"/>
                  </a:solidFill>
                </a:endParaRPr>
              </a:p>
              <a:p>
                <a:pPr lvl="1"/>
                <a:endParaRPr lang="it-IT" sz="1600" dirty="0"/>
              </a:p>
              <a:p>
                <a:endParaRPr lang="it-IT" sz="1600" b="1" i="1" dirty="0"/>
              </a:p>
              <a:p>
                <a:pPr lvl="1"/>
                <a:endParaRPr lang="it-IT" sz="16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C57B7BB-3DFC-49B3-B5AD-8D66A34D0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" y="1165581"/>
                <a:ext cx="11165841" cy="4424609"/>
              </a:xfrm>
              <a:prstGeom prst="rect">
                <a:avLst/>
              </a:prstGeom>
              <a:blipFill>
                <a:blip r:embed="rId2"/>
                <a:stretch>
                  <a:fillRect l="-273" t="-4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44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3F66494F-FAC9-4443-9811-E3E0317CB35E}"/>
              </a:ext>
            </a:extLst>
          </p:cNvPr>
          <p:cNvSpPr/>
          <p:nvPr/>
        </p:nvSpPr>
        <p:spPr>
          <a:xfrm>
            <a:off x="1" y="6488667"/>
            <a:ext cx="12191999" cy="369332"/>
          </a:xfrm>
          <a:prstGeom prst="rect">
            <a:avLst/>
          </a:prstGeom>
          <a:gradFill flip="none" rotWithShape="1">
            <a:gsLst>
              <a:gs pos="36000">
                <a:schemeClr val="accent5">
                  <a:lumMod val="5000"/>
                  <a:lumOff val="95000"/>
                </a:schemeClr>
              </a:gs>
              <a:gs pos="52000">
                <a:schemeClr val="accent5">
                  <a:lumMod val="45000"/>
                  <a:lumOff val="5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                                                                                                                                                                                                              </a:t>
            </a:r>
            <a:r>
              <a:rPr lang="it-IT" i="1" dirty="0">
                <a:solidFill>
                  <a:srgbClr val="002060"/>
                </a:solidFill>
              </a:rPr>
              <a:t>2018-2019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0D7D0C-FD34-46A4-A175-971BD5C66795}"/>
              </a:ext>
            </a:extLst>
          </p:cNvPr>
          <p:cNvSpPr txBox="1"/>
          <p:nvPr/>
        </p:nvSpPr>
        <p:spPr>
          <a:xfrm>
            <a:off x="0" y="6488668"/>
            <a:ext cx="530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2060"/>
                </a:solidFill>
              </a:rPr>
              <a:t>Nonlinear</a:t>
            </a:r>
            <a:r>
              <a:rPr lang="it-IT" i="1" dirty="0">
                <a:solidFill>
                  <a:srgbClr val="002060"/>
                </a:solidFill>
              </a:rPr>
              <a:t> </a:t>
            </a:r>
            <a:r>
              <a:rPr lang="it-IT" i="1" dirty="0" err="1">
                <a:solidFill>
                  <a:srgbClr val="002060"/>
                </a:solidFill>
              </a:rPr>
              <a:t>Optimization</a:t>
            </a:r>
            <a:r>
              <a:rPr lang="it-IT" i="1" dirty="0">
                <a:solidFill>
                  <a:srgbClr val="002060"/>
                </a:solidFill>
              </a:rPr>
              <a:t> Project  –  Giovanni Vignocchi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2D5B346-583C-4FBD-914E-F78F4328CF8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BE006AA-A3BB-4A52-BDC5-8C0266D00117}"/>
              </a:ext>
            </a:extLst>
          </p:cNvPr>
          <p:cNvSpPr txBox="1"/>
          <p:nvPr/>
        </p:nvSpPr>
        <p:spPr>
          <a:xfrm>
            <a:off x="0" y="720"/>
            <a:ext cx="740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DUAL PROBLEM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FAAAA7-FE08-41F5-AF49-3AB3DE132DBF}"/>
              </a:ext>
            </a:extLst>
          </p:cNvPr>
          <p:cNvSpPr txBox="1"/>
          <p:nvPr/>
        </p:nvSpPr>
        <p:spPr>
          <a:xfrm>
            <a:off x="513080" y="1483105"/>
            <a:ext cx="473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C3842DF-54F3-4D1D-9C31-C398CE74B397}"/>
                  </a:ext>
                </a:extLst>
              </p:cNvPr>
              <p:cNvSpPr/>
              <p:nvPr/>
            </p:nvSpPr>
            <p:spPr>
              <a:xfrm>
                <a:off x="-3" y="1130459"/>
                <a:ext cx="11734800" cy="1762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it-IT" sz="1600" dirty="0">
                    <a:latin typeface="Cambria Math" panose="02040503050406030204" pitchFamily="18" charset="0"/>
                  </a:rPr>
                  <a:t>Taking the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derivatives</a:t>
                </a:r>
                <a:r>
                  <a:rPr lang="it-IT" sz="1600" dirty="0">
                    <a:latin typeface="Cambria Math" panose="02040503050406030204" pitchFamily="18" charset="0"/>
                  </a:rPr>
                  <a:t> with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respect</a:t>
                </a:r>
                <a:r>
                  <a:rPr lang="it-IT" sz="1600" dirty="0">
                    <a:latin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t-IT" sz="1600" dirty="0">
                    <a:latin typeface="Cambria Math" panose="02040503050406030204" pitchFamily="18" charset="0"/>
                  </a:rPr>
                  <a:t> and b and setting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those</a:t>
                </a:r>
                <a:r>
                  <a:rPr lang="it-IT" sz="1600" dirty="0">
                    <a:latin typeface="Cambria Math" panose="02040503050406030204" pitchFamily="18" charset="0"/>
                  </a:rPr>
                  <a:t>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equal</a:t>
                </a:r>
                <a:r>
                  <a:rPr lang="it-IT" sz="1600" dirty="0">
                    <a:latin typeface="Cambria Math" panose="02040503050406030204" pitchFamily="18" charset="0"/>
                  </a:rPr>
                  <a:t> to zero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we</a:t>
                </a:r>
                <a:r>
                  <a:rPr lang="it-IT" sz="1600" dirty="0">
                    <a:latin typeface="Cambria Math" panose="02040503050406030204" pitchFamily="18" charset="0"/>
                  </a:rPr>
                  <a:t> </a:t>
                </a:r>
                <a:r>
                  <a:rPr lang="it-IT" sz="1600" dirty="0" err="1">
                    <a:latin typeface="Cambria Math" panose="02040503050406030204" pitchFamily="18" charset="0"/>
                  </a:rPr>
                  <a:t>obtain</a:t>
                </a:r>
                <a:r>
                  <a:rPr lang="it-IT" sz="1600" dirty="0">
                    <a:latin typeface="Cambria Math" panose="02040503050406030204" pitchFamily="18" charset="0"/>
                  </a:rPr>
                  <a:t>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   →    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it-IT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20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1C3842DF-54F3-4D1D-9C31-C398CE74B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1130459"/>
                <a:ext cx="11734800" cy="17627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DDACC62-2078-4ADC-8EA2-2F98AFD9CB2F}"/>
                  </a:ext>
                </a:extLst>
              </p:cNvPr>
              <p:cNvSpPr txBox="1"/>
              <p:nvPr/>
            </p:nvSpPr>
            <p:spPr>
              <a:xfrm>
                <a:off x="522604" y="3536236"/>
                <a:ext cx="10080260" cy="222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600" dirty="0"/>
                  <a:t>Plugging </a:t>
                </a:r>
                <a:r>
                  <a:rPr lang="it-IT" sz="1600" dirty="0" err="1"/>
                  <a:t>these</a:t>
                </a:r>
                <a:r>
                  <a:rPr lang="it-IT" sz="1600" dirty="0"/>
                  <a:t> in the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𝐿𝑎𝑔𝑟𝑎𝑛𝑔𝑖𝑎𝑛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</a:rPr>
                      <m:t>we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</a:rPr>
                      <m:t>obtain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>
                        <a:latin typeface="Cambria Math" panose="02040503050406030204" pitchFamily="18" charset="0"/>
                      </a:rPr>
                      <m:t>the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𝑑𝑢𝑎𝑙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𝐿𝑎𝑔𝑟𝑎𝑛𝑔𝑖𝑎𝑛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objective </a:t>
                </a:r>
                <a:r>
                  <a:rPr lang="it-IT" sz="1600" dirty="0" err="1"/>
                  <a:t>function</a:t>
                </a:r>
                <a:r>
                  <a:rPr lang="it-IT" sz="1600" dirty="0"/>
                  <a:t>, </a:t>
                </a:r>
                <a:r>
                  <a:rPr lang="it-IT" sz="1600" dirty="0" err="1"/>
                  <a:t>specified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purely</a:t>
                </a:r>
                <a:r>
                  <a:rPr lang="it-IT" sz="1600" dirty="0"/>
                  <a:t> in </a:t>
                </a:r>
                <a:r>
                  <a:rPr lang="it-IT" sz="1600" dirty="0" err="1"/>
                  <a:t>term</a:t>
                </a:r>
                <a:r>
                  <a:rPr lang="it-IT" sz="1600" dirty="0"/>
                  <a:t> of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𝐿𝑚𝑠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𝑑𝑢𝑎𝑙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≥0,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dirty="0"/>
                  <a:t>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alt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it-IT" sz="16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it-IT" altLang="it-IT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DDACC62-2078-4ADC-8EA2-2F98AFD9C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4" y="3536236"/>
                <a:ext cx="10080260" cy="2224199"/>
              </a:xfrm>
              <a:prstGeom prst="rect">
                <a:avLst/>
              </a:prstGeom>
              <a:blipFill>
                <a:blip r:embed="rId3"/>
                <a:stretch>
                  <a:fillRect l="-1270" t="-2740" b="-27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8165E6-E1BE-4A71-AF61-C50746161159}"/>
                  </a:ext>
                </a:extLst>
              </p:cNvPr>
              <p:cNvSpPr txBox="1"/>
              <p:nvPr/>
            </p:nvSpPr>
            <p:spPr>
              <a:xfrm>
                <a:off x="8554809" y="4791669"/>
                <a:ext cx="3038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𝑞𝑢𝑎𝑑𝑟𝑎𝑡𝑖𝑐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𝑝𝑟𝑜𝑔𝑟𝑎𝑚𝑚𝑖𝑛𝑔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48165E6-E1BE-4A71-AF61-C5074616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809" y="4791669"/>
                <a:ext cx="3038475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3D7FD2A-5938-4D30-84B2-668981AF2C4C}"/>
              </a:ext>
            </a:extLst>
          </p:cNvPr>
          <p:cNvCxnSpPr>
            <a:cxnSpLocks/>
          </p:cNvCxnSpPr>
          <p:nvPr/>
        </p:nvCxnSpPr>
        <p:spPr>
          <a:xfrm>
            <a:off x="5116286" y="5143905"/>
            <a:ext cx="3209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uvola 45">
            <a:extLst>
              <a:ext uri="{FF2B5EF4-FFF2-40B4-BE49-F238E27FC236}">
                <a16:creationId xmlns:a16="http://schemas.microsoft.com/office/drawing/2014/main" id="{71EE3ACB-FFED-4EFA-92F5-BEE57181A5CB}"/>
              </a:ext>
            </a:extLst>
          </p:cNvPr>
          <p:cNvSpPr/>
          <p:nvPr/>
        </p:nvSpPr>
        <p:spPr>
          <a:xfrm rot="10951769">
            <a:off x="8352240" y="4509165"/>
            <a:ext cx="3584659" cy="126948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9259 w 43256"/>
              <a:gd name="connsiteY8" fmla="*/ 3006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073 w 43256"/>
              <a:gd name="connsiteY8" fmla="*/ 2175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073 w 43256"/>
              <a:gd name="connsiteY8" fmla="*/ 2175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1569 w 43256"/>
              <a:gd name="connsiteY11" fmla="*/ 17333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2443 w 43256"/>
              <a:gd name="connsiteY11" fmla="*/ 17312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2172 w 43256"/>
              <a:gd name="connsiteY10" fmla="*/ 15841 h 43219"/>
              <a:gd name="connsiteX11" fmla="*/ 42443 w 43256"/>
              <a:gd name="connsiteY11" fmla="*/ 17312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416"/>
              <a:gd name="connsiteY0" fmla="*/ 14229 h 43219"/>
              <a:gd name="connsiteX1" fmla="*/ 5659 w 43416"/>
              <a:gd name="connsiteY1" fmla="*/ 6766 h 43219"/>
              <a:gd name="connsiteX2" fmla="*/ 14041 w 43416"/>
              <a:gd name="connsiteY2" fmla="*/ 5061 h 43219"/>
              <a:gd name="connsiteX3" fmla="*/ 22492 w 43416"/>
              <a:gd name="connsiteY3" fmla="*/ 3291 h 43219"/>
              <a:gd name="connsiteX4" fmla="*/ 25785 w 43416"/>
              <a:gd name="connsiteY4" fmla="*/ 59 h 43219"/>
              <a:gd name="connsiteX5" fmla="*/ 29869 w 43416"/>
              <a:gd name="connsiteY5" fmla="*/ 2340 h 43219"/>
              <a:gd name="connsiteX6" fmla="*/ 35499 w 43416"/>
              <a:gd name="connsiteY6" fmla="*/ 549 h 43219"/>
              <a:gd name="connsiteX7" fmla="*/ 38354 w 43416"/>
              <a:gd name="connsiteY7" fmla="*/ 5435 h 43219"/>
              <a:gd name="connsiteX8" fmla="*/ 42018 w 43416"/>
              <a:gd name="connsiteY8" fmla="*/ 10177 h 43219"/>
              <a:gd name="connsiteX9" fmla="*/ 41854 w 43416"/>
              <a:gd name="connsiteY9" fmla="*/ 15319 h 43219"/>
              <a:gd name="connsiteX10" fmla="*/ 43052 w 43416"/>
              <a:gd name="connsiteY10" fmla="*/ 23181 h 43219"/>
              <a:gd name="connsiteX11" fmla="*/ 37440 w 43416"/>
              <a:gd name="connsiteY11" fmla="*/ 30063 h 43219"/>
              <a:gd name="connsiteX12" fmla="*/ 35431 w 43416"/>
              <a:gd name="connsiteY12" fmla="*/ 35960 h 43219"/>
              <a:gd name="connsiteX13" fmla="*/ 28591 w 43416"/>
              <a:gd name="connsiteY13" fmla="*/ 36674 h 43219"/>
              <a:gd name="connsiteX14" fmla="*/ 23703 w 43416"/>
              <a:gd name="connsiteY14" fmla="*/ 42965 h 43219"/>
              <a:gd name="connsiteX15" fmla="*/ 16516 w 43416"/>
              <a:gd name="connsiteY15" fmla="*/ 39125 h 43219"/>
              <a:gd name="connsiteX16" fmla="*/ 5840 w 43416"/>
              <a:gd name="connsiteY16" fmla="*/ 35331 h 43219"/>
              <a:gd name="connsiteX17" fmla="*/ 1146 w 43416"/>
              <a:gd name="connsiteY17" fmla="*/ 31109 h 43219"/>
              <a:gd name="connsiteX18" fmla="*/ 2149 w 43416"/>
              <a:gd name="connsiteY18" fmla="*/ 25410 h 43219"/>
              <a:gd name="connsiteX19" fmla="*/ 31 w 43416"/>
              <a:gd name="connsiteY19" fmla="*/ 19563 h 43219"/>
              <a:gd name="connsiteX20" fmla="*/ 3899 w 43416"/>
              <a:gd name="connsiteY20" fmla="*/ 14366 h 43219"/>
              <a:gd name="connsiteX21" fmla="*/ 3936 w 43416"/>
              <a:gd name="connsiteY21" fmla="*/ 14229 h 43219"/>
              <a:gd name="connsiteX0" fmla="*/ 4729 w 43416"/>
              <a:gd name="connsiteY0" fmla="*/ 26036 h 43219"/>
              <a:gd name="connsiteX1" fmla="*/ 2196 w 43416"/>
              <a:gd name="connsiteY1" fmla="*/ 25239 h 43219"/>
              <a:gd name="connsiteX2" fmla="*/ 6964 w 43416"/>
              <a:gd name="connsiteY2" fmla="*/ 34758 h 43219"/>
              <a:gd name="connsiteX3" fmla="*/ 5856 w 43416"/>
              <a:gd name="connsiteY3" fmla="*/ 35139 h 43219"/>
              <a:gd name="connsiteX4" fmla="*/ 16514 w 43416"/>
              <a:gd name="connsiteY4" fmla="*/ 38949 h 43219"/>
              <a:gd name="connsiteX5" fmla="*/ 15846 w 43416"/>
              <a:gd name="connsiteY5" fmla="*/ 37209 h 43219"/>
              <a:gd name="connsiteX6" fmla="*/ 28863 w 43416"/>
              <a:gd name="connsiteY6" fmla="*/ 34610 h 43219"/>
              <a:gd name="connsiteX7" fmla="*/ 28596 w 43416"/>
              <a:gd name="connsiteY7" fmla="*/ 36519 h 43219"/>
              <a:gd name="connsiteX8" fmla="*/ 36353 w 43416"/>
              <a:gd name="connsiteY8" fmla="*/ 12207 h 43219"/>
              <a:gd name="connsiteX9" fmla="*/ 37416 w 43416"/>
              <a:gd name="connsiteY9" fmla="*/ 29949 h 43219"/>
              <a:gd name="connsiteX10" fmla="*/ 43416 w 43416"/>
              <a:gd name="connsiteY10" fmla="*/ 22100 h 43219"/>
              <a:gd name="connsiteX11" fmla="*/ 42443 w 43416"/>
              <a:gd name="connsiteY11" fmla="*/ 17312 h 43219"/>
              <a:gd name="connsiteX12" fmla="*/ 38360 w 43416"/>
              <a:gd name="connsiteY12" fmla="*/ 5285 h 43219"/>
              <a:gd name="connsiteX13" fmla="*/ 38436 w 43416"/>
              <a:gd name="connsiteY13" fmla="*/ 6549 h 43219"/>
              <a:gd name="connsiteX14" fmla="*/ 29114 w 43416"/>
              <a:gd name="connsiteY14" fmla="*/ 3811 h 43219"/>
              <a:gd name="connsiteX15" fmla="*/ 29856 w 43416"/>
              <a:gd name="connsiteY15" fmla="*/ 2199 h 43219"/>
              <a:gd name="connsiteX16" fmla="*/ 22177 w 43416"/>
              <a:gd name="connsiteY16" fmla="*/ 4579 h 43219"/>
              <a:gd name="connsiteX17" fmla="*/ 22536 w 43416"/>
              <a:gd name="connsiteY17" fmla="*/ 3189 h 43219"/>
              <a:gd name="connsiteX18" fmla="*/ 14036 w 43416"/>
              <a:gd name="connsiteY18" fmla="*/ 5051 h 43219"/>
              <a:gd name="connsiteX19" fmla="*/ 15336 w 43416"/>
              <a:gd name="connsiteY19" fmla="*/ 6399 h 43219"/>
              <a:gd name="connsiteX20" fmla="*/ 4163 w 43416"/>
              <a:gd name="connsiteY20" fmla="*/ 15648 h 43219"/>
              <a:gd name="connsiteX21" fmla="*/ 3936 w 43416"/>
              <a:gd name="connsiteY21" fmla="*/ 14229 h 43219"/>
              <a:gd name="connsiteX0" fmla="*/ 3936 w 43416"/>
              <a:gd name="connsiteY0" fmla="*/ 14229 h 43219"/>
              <a:gd name="connsiteX1" fmla="*/ 5659 w 43416"/>
              <a:gd name="connsiteY1" fmla="*/ 6766 h 43219"/>
              <a:gd name="connsiteX2" fmla="*/ 14041 w 43416"/>
              <a:gd name="connsiteY2" fmla="*/ 5061 h 43219"/>
              <a:gd name="connsiteX3" fmla="*/ 22492 w 43416"/>
              <a:gd name="connsiteY3" fmla="*/ 3291 h 43219"/>
              <a:gd name="connsiteX4" fmla="*/ 25785 w 43416"/>
              <a:gd name="connsiteY4" fmla="*/ 59 h 43219"/>
              <a:gd name="connsiteX5" fmla="*/ 29869 w 43416"/>
              <a:gd name="connsiteY5" fmla="*/ 2340 h 43219"/>
              <a:gd name="connsiteX6" fmla="*/ 35499 w 43416"/>
              <a:gd name="connsiteY6" fmla="*/ 549 h 43219"/>
              <a:gd name="connsiteX7" fmla="*/ 38354 w 43416"/>
              <a:gd name="connsiteY7" fmla="*/ 5435 h 43219"/>
              <a:gd name="connsiteX8" fmla="*/ 42018 w 43416"/>
              <a:gd name="connsiteY8" fmla="*/ 10177 h 43219"/>
              <a:gd name="connsiteX9" fmla="*/ 41854 w 43416"/>
              <a:gd name="connsiteY9" fmla="*/ 15319 h 43219"/>
              <a:gd name="connsiteX10" fmla="*/ 43052 w 43416"/>
              <a:gd name="connsiteY10" fmla="*/ 23181 h 43219"/>
              <a:gd name="connsiteX11" fmla="*/ 37440 w 43416"/>
              <a:gd name="connsiteY11" fmla="*/ 30063 h 43219"/>
              <a:gd name="connsiteX12" fmla="*/ 35431 w 43416"/>
              <a:gd name="connsiteY12" fmla="*/ 35960 h 43219"/>
              <a:gd name="connsiteX13" fmla="*/ 28591 w 43416"/>
              <a:gd name="connsiteY13" fmla="*/ 36674 h 43219"/>
              <a:gd name="connsiteX14" fmla="*/ 23703 w 43416"/>
              <a:gd name="connsiteY14" fmla="*/ 42965 h 43219"/>
              <a:gd name="connsiteX15" fmla="*/ 16516 w 43416"/>
              <a:gd name="connsiteY15" fmla="*/ 39125 h 43219"/>
              <a:gd name="connsiteX16" fmla="*/ 5840 w 43416"/>
              <a:gd name="connsiteY16" fmla="*/ 35331 h 43219"/>
              <a:gd name="connsiteX17" fmla="*/ 1146 w 43416"/>
              <a:gd name="connsiteY17" fmla="*/ 31109 h 43219"/>
              <a:gd name="connsiteX18" fmla="*/ 2149 w 43416"/>
              <a:gd name="connsiteY18" fmla="*/ 25410 h 43219"/>
              <a:gd name="connsiteX19" fmla="*/ 31 w 43416"/>
              <a:gd name="connsiteY19" fmla="*/ 19563 h 43219"/>
              <a:gd name="connsiteX20" fmla="*/ 3899 w 43416"/>
              <a:gd name="connsiteY20" fmla="*/ 14366 h 43219"/>
              <a:gd name="connsiteX21" fmla="*/ 3936 w 43416"/>
              <a:gd name="connsiteY21" fmla="*/ 14229 h 43219"/>
              <a:gd name="connsiteX0" fmla="*/ 4729 w 43416"/>
              <a:gd name="connsiteY0" fmla="*/ 26036 h 43219"/>
              <a:gd name="connsiteX1" fmla="*/ 2196 w 43416"/>
              <a:gd name="connsiteY1" fmla="*/ 25239 h 43219"/>
              <a:gd name="connsiteX2" fmla="*/ 6964 w 43416"/>
              <a:gd name="connsiteY2" fmla="*/ 34758 h 43219"/>
              <a:gd name="connsiteX3" fmla="*/ 5856 w 43416"/>
              <a:gd name="connsiteY3" fmla="*/ 35139 h 43219"/>
              <a:gd name="connsiteX4" fmla="*/ 16514 w 43416"/>
              <a:gd name="connsiteY4" fmla="*/ 38949 h 43219"/>
              <a:gd name="connsiteX5" fmla="*/ 15846 w 43416"/>
              <a:gd name="connsiteY5" fmla="*/ 37209 h 43219"/>
              <a:gd name="connsiteX6" fmla="*/ 28863 w 43416"/>
              <a:gd name="connsiteY6" fmla="*/ 34610 h 43219"/>
              <a:gd name="connsiteX7" fmla="*/ 28596 w 43416"/>
              <a:gd name="connsiteY7" fmla="*/ 36519 h 43219"/>
              <a:gd name="connsiteX8" fmla="*/ 36353 w 43416"/>
              <a:gd name="connsiteY8" fmla="*/ 12207 h 43219"/>
              <a:gd name="connsiteX9" fmla="*/ 37416 w 43416"/>
              <a:gd name="connsiteY9" fmla="*/ 29949 h 43219"/>
              <a:gd name="connsiteX10" fmla="*/ 43416 w 43416"/>
              <a:gd name="connsiteY10" fmla="*/ 22100 h 43219"/>
              <a:gd name="connsiteX11" fmla="*/ 41754 w 43416"/>
              <a:gd name="connsiteY11" fmla="*/ 26425 h 43219"/>
              <a:gd name="connsiteX12" fmla="*/ 38360 w 43416"/>
              <a:gd name="connsiteY12" fmla="*/ 5285 h 43219"/>
              <a:gd name="connsiteX13" fmla="*/ 38436 w 43416"/>
              <a:gd name="connsiteY13" fmla="*/ 6549 h 43219"/>
              <a:gd name="connsiteX14" fmla="*/ 29114 w 43416"/>
              <a:gd name="connsiteY14" fmla="*/ 3811 h 43219"/>
              <a:gd name="connsiteX15" fmla="*/ 29856 w 43416"/>
              <a:gd name="connsiteY15" fmla="*/ 2199 h 43219"/>
              <a:gd name="connsiteX16" fmla="*/ 22177 w 43416"/>
              <a:gd name="connsiteY16" fmla="*/ 4579 h 43219"/>
              <a:gd name="connsiteX17" fmla="*/ 22536 w 43416"/>
              <a:gd name="connsiteY17" fmla="*/ 3189 h 43219"/>
              <a:gd name="connsiteX18" fmla="*/ 14036 w 43416"/>
              <a:gd name="connsiteY18" fmla="*/ 5051 h 43219"/>
              <a:gd name="connsiteX19" fmla="*/ 15336 w 43416"/>
              <a:gd name="connsiteY19" fmla="*/ 6399 h 43219"/>
              <a:gd name="connsiteX20" fmla="*/ 4163 w 43416"/>
              <a:gd name="connsiteY20" fmla="*/ 15648 h 43219"/>
              <a:gd name="connsiteX21" fmla="*/ 3936 w 4341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2342 w 43256"/>
              <a:gd name="connsiteY10" fmla="*/ 30171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6353 w 43256"/>
              <a:gd name="connsiteY8" fmla="*/ 1220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354 w 43256"/>
              <a:gd name="connsiteY8" fmla="*/ 12438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354 w 43256"/>
              <a:gd name="connsiteY8" fmla="*/ 12438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54 w 43256"/>
              <a:gd name="connsiteY11" fmla="*/ 26425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9821 w 43256"/>
              <a:gd name="connsiteY11" fmla="*/ 2256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9821 w 43256"/>
              <a:gd name="connsiteY11" fmla="*/ 2256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8650 w 43256"/>
              <a:gd name="connsiteY11" fmla="*/ 2508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38650 w 43256"/>
              <a:gd name="connsiteY11" fmla="*/ 25080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5591"/>
              <a:gd name="connsiteY0" fmla="*/ 14229 h 43219"/>
              <a:gd name="connsiteX1" fmla="*/ 5659 w 45591"/>
              <a:gd name="connsiteY1" fmla="*/ 6766 h 43219"/>
              <a:gd name="connsiteX2" fmla="*/ 14041 w 45591"/>
              <a:gd name="connsiteY2" fmla="*/ 5061 h 43219"/>
              <a:gd name="connsiteX3" fmla="*/ 22492 w 45591"/>
              <a:gd name="connsiteY3" fmla="*/ 3291 h 43219"/>
              <a:gd name="connsiteX4" fmla="*/ 25785 w 45591"/>
              <a:gd name="connsiteY4" fmla="*/ 59 h 43219"/>
              <a:gd name="connsiteX5" fmla="*/ 29869 w 45591"/>
              <a:gd name="connsiteY5" fmla="*/ 2340 h 43219"/>
              <a:gd name="connsiteX6" fmla="*/ 35499 w 45591"/>
              <a:gd name="connsiteY6" fmla="*/ 549 h 43219"/>
              <a:gd name="connsiteX7" fmla="*/ 38354 w 45591"/>
              <a:gd name="connsiteY7" fmla="*/ 5435 h 43219"/>
              <a:gd name="connsiteX8" fmla="*/ 42018 w 45591"/>
              <a:gd name="connsiteY8" fmla="*/ 10177 h 43219"/>
              <a:gd name="connsiteX9" fmla="*/ 41854 w 45591"/>
              <a:gd name="connsiteY9" fmla="*/ 15319 h 43219"/>
              <a:gd name="connsiteX10" fmla="*/ 43052 w 45591"/>
              <a:gd name="connsiteY10" fmla="*/ 23181 h 43219"/>
              <a:gd name="connsiteX11" fmla="*/ 37440 w 45591"/>
              <a:gd name="connsiteY11" fmla="*/ 30063 h 43219"/>
              <a:gd name="connsiteX12" fmla="*/ 35431 w 45591"/>
              <a:gd name="connsiteY12" fmla="*/ 35960 h 43219"/>
              <a:gd name="connsiteX13" fmla="*/ 28591 w 45591"/>
              <a:gd name="connsiteY13" fmla="*/ 36674 h 43219"/>
              <a:gd name="connsiteX14" fmla="*/ 23703 w 45591"/>
              <a:gd name="connsiteY14" fmla="*/ 42965 h 43219"/>
              <a:gd name="connsiteX15" fmla="*/ 16516 w 45591"/>
              <a:gd name="connsiteY15" fmla="*/ 39125 h 43219"/>
              <a:gd name="connsiteX16" fmla="*/ 5840 w 45591"/>
              <a:gd name="connsiteY16" fmla="*/ 35331 h 43219"/>
              <a:gd name="connsiteX17" fmla="*/ 1146 w 45591"/>
              <a:gd name="connsiteY17" fmla="*/ 31109 h 43219"/>
              <a:gd name="connsiteX18" fmla="*/ 2149 w 45591"/>
              <a:gd name="connsiteY18" fmla="*/ 25410 h 43219"/>
              <a:gd name="connsiteX19" fmla="*/ 31 w 45591"/>
              <a:gd name="connsiteY19" fmla="*/ 19563 h 43219"/>
              <a:gd name="connsiteX20" fmla="*/ 3899 w 45591"/>
              <a:gd name="connsiteY20" fmla="*/ 14366 h 43219"/>
              <a:gd name="connsiteX21" fmla="*/ 3936 w 45591"/>
              <a:gd name="connsiteY21" fmla="*/ 14229 h 43219"/>
              <a:gd name="connsiteX0" fmla="*/ 4729 w 45591"/>
              <a:gd name="connsiteY0" fmla="*/ 26036 h 43219"/>
              <a:gd name="connsiteX1" fmla="*/ 2196 w 45591"/>
              <a:gd name="connsiteY1" fmla="*/ 25239 h 43219"/>
              <a:gd name="connsiteX2" fmla="*/ 6964 w 45591"/>
              <a:gd name="connsiteY2" fmla="*/ 34758 h 43219"/>
              <a:gd name="connsiteX3" fmla="*/ 5856 w 45591"/>
              <a:gd name="connsiteY3" fmla="*/ 35139 h 43219"/>
              <a:gd name="connsiteX4" fmla="*/ 16514 w 45591"/>
              <a:gd name="connsiteY4" fmla="*/ 38949 h 43219"/>
              <a:gd name="connsiteX5" fmla="*/ 15846 w 45591"/>
              <a:gd name="connsiteY5" fmla="*/ 37209 h 43219"/>
              <a:gd name="connsiteX6" fmla="*/ 28863 w 45591"/>
              <a:gd name="connsiteY6" fmla="*/ 34610 h 43219"/>
              <a:gd name="connsiteX7" fmla="*/ 28596 w 45591"/>
              <a:gd name="connsiteY7" fmla="*/ 36519 h 43219"/>
              <a:gd name="connsiteX8" fmla="*/ 37446 w 45591"/>
              <a:gd name="connsiteY8" fmla="*/ 29967 h 43219"/>
              <a:gd name="connsiteX9" fmla="*/ 37416 w 45591"/>
              <a:gd name="connsiteY9" fmla="*/ 29949 h 43219"/>
              <a:gd name="connsiteX10" fmla="*/ 40587 w 45591"/>
              <a:gd name="connsiteY10" fmla="*/ 28305 h 43219"/>
              <a:gd name="connsiteX11" fmla="*/ 45591 w 45591"/>
              <a:gd name="connsiteY11" fmla="*/ 35045 h 43219"/>
              <a:gd name="connsiteX12" fmla="*/ 38360 w 45591"/>
              <a:gd name="connsiteY12" fmla="*/ 5285 h 43219"/>
              <a:gd name="connsiteX13" fmla="*/ 38436 w 45591"/>
              <a:gd name="connsiteY13" fmla="*/ 6549 h 43219"/>
              <a:gd name="connsiteX14" fmla="*/ 29114 w 45591"/>
              <a:gd name="connsiteY14" fmla="*/ 3811 h 43219"/>
              <a:gd name="connsiteX15" fmla="*/ 29856 w 45591"/>
              <a:gd name="connsiteY15" fmla="*/ 2199 h 43219"/>
              <a:gd name="connsiteX16" fmla="*/ 22177 w 45591"/>
              <a:gd name="connsiteY16" fmla="*/ 4579 h 43219"/>
              <a:gd name="connsiteX17" fmla="*/ 22536 w 45591"/>
              <a:gd name="connsiteY17" fmla="*/ 3189 h 43219"/>
              <a:gd name="connsiteX18" fmla="*/ 14036 w 45591"/>
              <a:gd name="connsiteY18" fmla="*/ 5051 h 43219"/>
              <a:gd name="connsiteX19" fmla="*/ 15336 w 45591"/>
              <a:gd name="connsiteY19" fmla="*/ 6399 h 43219"/>
              <a:gd name="connsiteX20" fmla="*/ 4163 w 45591"/>
              <a:gd name="connsiteY20" fmla="*/ 15648 h 43219"/>
              <a:gd name="connsiteX21" fmla="*/ 3936 w 45591"/>
              <a:gd name="connsiteY21" fmla="*/ 14229 h 43219"/>
              <a:gd name="connsiteX0" fmla="*/ 3936 w 44159"/>
              <a:gd name="connsiteY0" fmla="*/ 14229 h 43219"/>
              <a:gd name="connsiteX1" fmla="*/ 5659 w 44159"/>
              <a:gd name="connsiteY1" fmla="*/ 6766 h 43219"/>
              <a:gd name="connsiteX2" fmla="*/ 14041 w 44159"/>
              <a:gd name="connsiteY2" fmla="*/ 5061 h 43219"/>
              <a:gd name="connsiteX3" fmla="*/ 22492 w 44159"/>
              <a:gd name="connsiteY3" fmla="*/ 3291 h 43219"/>
              <a:gd name="connsiteX4" fmla="*/ 25785 w 44159"/>
              <a:gd name="connsiteY4" fmla="*/ 59 h 43219"/>
              <a:gd name="connsiteX5" fmla="*/ 29869 w 44159"/>
              <a:gd name="connsiteY5" fmla="*/ 2340 h 43219"/>
              <a:gd name="connsiteX6" fmla="*/ 35499 w 44159"/>
              <a:gd name="connsiteY6" fmla="*/ 549 h 43219"/>
              <a:gd name="connsiteX7" fmla="*/ 38354 w 44159"/>
              <a:gd name="connsiteY7" fmla="*/ 5435 h 43219"/>
              <a:gd name="connsiteX8" fmla="*/ 42018 w 44159"/>
              <a:gd name="connsiteY8" fmla="*/ 10177 h 43219"/>
              <a:gd name="connsiteX9" fmla="*/ 41854 w 44159"/>
              <a:gd name="connsiteY9" fmla="*/ 15319 h 43219"/>
              <a:gd name="connsiteX10" fmla="*/ 43052 w 44159"/>
              <a:gd name="connsiteY10" fmla="*/ 23181 h 43219"/>
              <a:gd name="connsiteX11" fmla="*/ 37440 w 44159"/>
              <a:gd name="connsiteY11" fmla="*/ 30063 h 43219"/>
              <a:gd name="connsiteX12" fmla="*/ 35431 w 44159"/>
              <a:gd name="connsiteY12" fmla="*/ 35960 h 43219"/>
              <a:gd name="connsiteX13" fmla="*/ 28591 w 44159"/>
              <a:gd name="connsiteY13" fmla="*/ 36674 h 43219"/>
              <a:gd name="connsiteX14" fmla="*/ 23703 w 44159"/>
              <a:gd name="connsiteY14" fmla="*/ 42965 h 43219"/>
              <a:gd name="connsiteX15" fmla="*/ 16516 w 44159"/>
              <a:gd name="connsiteY15" fmla="*/ 39125 h 43219"/>
              <a:gd name="connsiteX16" fmla="*/ 5840 w 44159"/>
              <a:gd name="connsiteY16" fmla="*/ 35331 h 43219"/>
              <a:gd name="connsiteX17" fmla="*/ 1146 w 44159"/>
              <a:gd name="connsiteY17" fmla="*/ 31109 h 43219"/>
              <a:gd name="connsiteX18" fmla="*/ 2149 w 44159"/>
              <a:gd name="connsiteY18" fmla="*/ 25410 h 43219"/>
              <a:gd name="connsiteX19" fmla="*/ 31 w 44159"/>
              <a:gd name="connsiteY19" fmla="*/ 19563 h 43219"/>
              <a:gd name="connsiteX20" fmla="*/ 3899 w 44159"/>
              <a:gd name="connsiteY20" fmla="*/ 14366 h 43219"/>
              <a:gd name="connsiteX21" fmla="*/ 3936 w 44159"/>
              <a:gd name="connsiteY21" fmla="*/ 14229 h 43219"/>
              <a:gd name="connsiteX0" fmla="*/ 4729 w 44159"/>
              <a:gd name="connsiteY0" fmla="*/ 26036 h 43219"/>
              <a:gd name="connsiteX1" fmla="*/ 2196 w 44159"/>
              <a:gd name="connsiteY1" fmla="*/ 25239 h 43219"/>
              <a:gd name="connsiteX2" fmla="*/ 6964 w 44159"/>
              <a:gd name="connsiteY2" fmla="*/ 34758 h 43219"/>
              <a:gd name="connsiteX3" fmla="*/ 5856 w 44159"/>
              <a:gd name="connsiteY3" fmla="*/ 35139 h 43219"/>
              <a:gd name="connsiteX4" fmla="*/ 16514 w 44159"/>
              <a:gd name="connsiteY4" fmla="*/ 38949 h 43219"/>
              <a:gd name="connsiteX5" fmla="*/ 15846 w 44159"/>
              <a:gd name="connsiteY5" fmla="*/ 37209 h 43219"/>
              <a:gd name="connsiteX6" fmla="*/ 28863 w 44159"/>
              <a:gd name="connsiteY6" fmla="*/ 34610 h 43219"/>
              <a:gd name="connsiteX7" fmla="*/ 28596 w 44159"/>
              <a:gd name="connsiteY7" fmla="*/ 36519 h 43219"/>
              <a:gd name="connsiteX8" fmla="*/ 37446 w 44159"/>
              <a:gd name="connsiteY8" fmla="*/ 29967 h 43219"/>
              <a:gd name="connsiteX9" fmla="*/ 37416 w 44159"/>
              <a:gd name="connsiteY9" fmla="*/ 29949 h 43219"/>
              <a:gd name="connsiteX10" fmla="*/ 40587 w 44159"/>
              <a:gd name="connsiteY10" fmla="*/ 28305 h 43219"/>
              <a:gd name="connsiteX11" fmla="*/ 44159 w 44159"/>
              <a:gd name="connsiteY11" fmla="*/ 21275 h 43219"/>
              <a:gd name="connsiteX12" fmla="*/ 38360 w 44159"/>
              <a:gd name="connsiteY12" fmla="*/ 5285 h 43219"/>
              <a:gd name="connsiteX13" fmla="*/ 38436 w 44159"/>
              <a:gd name="connsiteY13" fmla="*/ 6549 h 43219"/>
              <a:gd name="connsiteX14" fmla="*/ 29114 w 44159"/>
              <a:gd name="connsiteY14" fmla="*/ 3811 h 43219"/>
              <a:gd name="connsiteX15" fmla="*/ 29856 w 44159"/>
              <a:gd name="connsiteY15" fmla="*/ 2199 h 43219"/>
              <a:gd name="connsiteX16" fmla="*/ 22177 w 44159"/>
              <a:gd name="connsiteY16" fmla="*/ 4579 h 43219"/>
              <a:gd name="connsiteX17" fmla="*/ 22536 w 44159"/>
              <a:gd name="connsiteY17" fmla="*/ 3189 h 43219"/>
              <a:gd name="connsiteX18" fmla="*/ 14036 w 44159"/>
              <a:gd name="connsiteY18" fmla="*/ 5051 h 43219"/>
              <a:gd name="connsiteX19" fmla="*/ 15336 w 44159"/>
              <a:gd name="connsiteY19" fmla="*/ 6399 h 43219"/>
              <a:gd name="connsiteX20" fmla="*/ 4163 w 44159"/>
              <a:gd name="connsiteY20" fmla="*/ 15648 h 43219"/>
              <a:gd name="connsiteX21" fmla="*/ 3936 w 44159"/>
              <a:gd name="connsiteY21" fmla="*/ 14229 h 43219"/>
              <a:gd name="connsiteX0" fmla="*/ 3936 w 44838"/>
              <a:gd name="connsiteY0" fmla="*/ 14229 h 43219"/>
              <a:gd name="connsiteX1" fmla="*/ 5659 w 44838"/>
              <a:gd name="connsiteY1" fmla="*/ 6766 h 43219"/>
              <a:gd name="connsiteX2" fmla="*/ 14041 w 44838"/>
              <a:gd name="connsiteY2" fmla="*/ 5061 h 43219"/>
              <a:gd name="connsiteX3" fmla="*/ 22492 w 44838"/>
              <a:gd name="connsiteY3" fmla="*/ 3291 h 43219"/>
              <a:gd name="connsiteX4" fmla="*/ 25785 w 44838"/>
              <a:gd name="connsiteY4" fmla="*/ 59 h 43219"/>
              <a:gd name="connsiteX5" fmla="*/ 29869 w 44838"/>
              <a:gd name="connsiteY5" fmla="*/ 2340 h 43219"/>
              <a:gd name="connsiteX6" fmla="*/ 35499 w 44838"/>
              <a:gd name="connsiteY6" fmla="*/ 549 h 43219"/>
              <a:gd name="connsiteX7" fmla="*/ 38354 w 44838"/>
              <a:gd name="connsiteY7" fmla="*/ 5435 h 43219"/>
              <a:gd name="connsiteX8" fmla="*/ 42018 w 44838"/>
              <a:gd name="connsiteY8" fmla="*/ 10177 h 43219"/>
              <a:gd name="connsiteX9" fmla="*/ 41854 w 44838"/>
              <a:gd name="connsiteY9" fmla="*/ 15319 h 43219"/>
              <a:gd name="connsiteX10" fmla="*/ 43052 w 44838"/>
              <a:gd name="connsiteY10" fmla="*/ 23181 h 43219"/>
              <a:gd name="connsiteX11" fmla="*/ 37440 w 44838"/>
              <a:gd name="connsiteY11" fmla="*/ 30063 h 43219"/>
              <a:gd name="connsiteX12" fmla="*/ 35431 w 44838"/>
              <a:gd name="connsiteY12" fmla="*/ 35960 h 43219"/>
              <a:gd name="connsiteX13" fmla="*/ 28591 w 44838"/>
              <a:gd name="connsiteY13" fmla="*/ 36674 h 43219"/>
              <a:gd name="connsiteX14" fmla="*/ 23703 w 44838"/>
              <a:gd name="connsiteY14" fmla="*/ 42965 h 43219"/>
              <a:gd name="connsiteX15" fmla="*/ 16516 w 44838"/>
              <a:gd name="connsiteY15" fmla="*/ 39125 h 43219"/>
              <a:gd name="connsiteX16" fmla="*/ 5840 w 44838"/>
              <a:gd name="connsiteY16" fmla="*/ 35331 h 43219"/>
              <a:gd name="connsiteX17" fmla="*/ 1146 w 44838"/>
              <a:gd name="connsiteY17" fmla="*/ 31109 h 43219"/>
              <a:gd name="connsiteX18" fmla="*/ 2149 w 44838"/>
              <a:gd name="connsiteY18" fmla="*/ 25410 h 43219"/>
              <a:gd name="connsiteX19" fmla="*/ 31 w 44838"/>
              <a:gd name="connsiteY19" fmla="*/ 19563 h 43219"/>
              <a:gd name="connsiteX20" fmla="*/ 3899 w 44838"/>
              <a:gd name="connsiteY20" fmla="*/ 14366 h 43219"/>
              <a:gd name="connsiteX21" fmla="*/ 3936 w 44838"/>
              <a:gd name="connsiteY21" fmla="*/ 14229 h 43219"/>
              <a:gd name="connsiteX0" fmla="*/ 4729 w 44838"/>
              <a:gd name="connsiteY0" fmla="*/ 26036 h 43219"/>
              <a:gd name="connsiteX1" fmla="*/ 2196 w 44838"/>
              <a:gd name="connsiteY1" fmla="*/ 25239 h 43219"/>
              <a:gd name="connsiteX2" fmla="*/ 6964 w 44838"/>
              <a:gd name="connsiteY2" fmla="*/ 34758 h 43219"/>
              <a:gd name="connsiteX3" fmla="*/ 5856 w 44838"/>
              <a:gd name="connsiteY3" fmla="*/ 35139 h 43219"/>
              <a:gd name="connsiteX4" fmla="*/ 16514 w 44838"/>
              <a:gd name="connsiteY4" fmla="*/ 38949 h 43219"/>
              <a:gd name="connsiteX5" fmla="*/ 15846 w 44838"/>
              <a:gd name="connsiteY5" fmla="*/ 37209 h 43219"/>
              <a:gd name="connsiteX6" fmla="*/ 28863 w 44838"/>
              <a:gd name="connsiteY6" fmla="*/ 34610 h 43219"/>
              <a:gd name="connsiteX7" fmla="*/ 28596 w 44838"/>
              <a:gd name="connsiteY7" fmla="*/ 36519 h 43219"/>
              <a:gd name="connsiteX8" fmla="*/ 37446 w 44838"/>
              <a:gd name="connsiteY8" fmla="*/ 29967 h 43219"/>
              <a:gd name="connsiteX9" fmla="*/ 37416 w 44838"/>
              <a:gd name="connsiteY9" fmla="*/ 29949 h 43219"/>
              <a:gd name="connsiteX10" fmla="*/ 40587 w 44838"/>
              <a:gd name="connsiteY10" fmla="*/ 28305 h 43219"/>
              <a:gd name="connsiteX11" fmla="*/ 44159 w 44838"/>
              <a:gd name="connsiteY11" fmla="*/ 21275 h 43219"/>
              <a:gd name="connsiteX12" fmla="*/ 38360 w 44838"/>
              <a:gd name="connsiteY12" fmla="*/ 5285 h 43219"/>
              <a:gd name="connsiteX13" fmla="*/ 38436 w 44838"/>
              <a:gd name="connsiteY13" fmla="*/ 6549 h 43219"/>
              <a:gd name="connsiteX14" fmla="*/ 29114 w 44838"/>
              <a:gd name="connsiteY14" fmla="*/ 3811 h 43219"/>
              <a:gd name="connsiteX15" fmla="*/ 29856 w 44838"/>
              <a:gd name="connsiteY15" fmla="*/ 2199 h 43219"/>
              <a:gd name="connsiteX16" fmla="*/ 22177 w 44838"/>
              <a:gd name="connsiteY16" fmla="*/ 4579 h 43219"/>
              <a:gd name="connsiteX17" fmla="*/ 22536 w 44838"/>
              <a:gd name="connsiteY17" fmla="*/ 3189 h 43219"/>
              <a:gd name="connsiteX18" fmla="*/ 14036 w 44838"/>
              <a:gd name="connsiteY18" fmla="*/ 5051 h 43219"/>
              <a:gd name="connsiteX19" fmla="*/ 15336 w 44838"/>
              <a:gd name="connsiteY19" fmla="*/ 6399 h 43219"/>
              <a:gd name="connsiteX20" fmla="*/ 4163 w 44838"/>
              <a:gd name="connsiteY20" fmla="*/ 15648 h 43219"/>
              <a:gd name="connsiteX21" fmla="*/ 3936 w 44838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2238 w 43256"/>
              <a:gd name="connsiteY11" fmla="*/ 2277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2238 w 43256"/>
              <a:gd name="connsiteY11" fmla="*/ 2277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446 w 43256"/>
              <a:gd name="connsiteY8" fmla="*/ 29967 h 43219"/>
              <a:gd name="connsiteX9" fmla="*/ 37416 w 43256"/>
              <a:gd name="connsiteY9" fmla="*/ 29949 h 43219"/>
              <a:gd name="connsiteX10" fmla="*/ 40587 w 43256"/>
              <a:gd name="connsiteY10" fmla="*/ 28305 h 43219"/>
              <a:gd name="connsiteX11" fmla="*/ 41788 w 43256"/>
              <a:gd name="connsiteY11" fmla="*/ 15318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91"/>
              <a:gd name="connsiteY0" fmla="*/ 14229 h 43219"/>
              <a:gd name="connsiteX1" fmla="*/ 5659 w 43291"/>
              <a:gd name="connsiteY1" fmla="*/ 6766 h 43219"/>
              <a:gd name="connsiteX2" fmla="*/ 14041 w 43291"/>
              <a:gd name="connsiteY2" fmla="*/ 5061 h 43219"/>
              <a:gd name="connsiteX3" fmla="*/ 22492 w 43291"/>
              <a:gd name="connsiteY3" fmla="*/ 3291 h 43219"/>
              <a:gd name="connsiteX4" fmla="*/ 25785 w 43291"/>
              <a:gd name="connsiteY4" fmla="*/ 59 h 43219"/>
              <a:gd name="connsiteX5" fmla="*/ 29869 w 43291"/>
              <a:gd name="connsiteY5" fmla="*/ 2340 h 43219"/>
              <a:gd name="connsiteX6" fmla="*/ 35499 w 43291"/>
              <a:gd name="connsiteY6" fmla="*/ 549 h 43219"/>
              <a:gd name="connsiteX7" fmla="*/ 38354 w 43291"/>
              <a:gd name="connsiteY7" fmla="*/ 5435 h 43219"/>
              <a:gd name="connsiteX8" fmla="*/ 42018 w 43291"/>
              <a:gd name="connsiteY8" fmla="*/ 10177 h 43219"/>
              <a:gd name="connsiteX9" fmla="*/ 41854 w 43291"/>
              <a:gd name="connsiteY9" fmla="*/ 15319 h 43219"/>
              <a:gd name="connsiteX10" fmla="*/ 43052 w 43291"/>
              <a:gd name="connsiteY10" fmla="*/ 23181 h 43219"/>
              <a:gd name="connsiteX11" fmla="*/ 37440 w 43291"/>
              <a:gd name="connsiteY11" fmla="*/ 30063 h 43219"/>
              <a:gd name="connsiteX12" fmla="*/ 35431 w 43291"/>
              <a:gd name="connsiteY12" fmla="*/ 35960 h 43219"/>
              <a:gd name="connsiteX13" fmla="*/ 28591 w 43291"/>
              <a:gd name="connsiteY13" fmla="*/ 36674 h 43219"/>
              <a:gd name="connsiteX14" fmla="*/ 23703 w 43291"/>
              <a:gd name="connsiteY14" fmla="*/ 42965 h 43219"/>
              <a:gd name="connsiteX15" fmla="*/ 16516 w 43291"/>
              <a:gd name="connsiteY15" fmla="*/ 39125 h 43219"/>
              <a:gd name="connsiteX16" fmla="*/ 5840 w 43291"/>
              <a:gd name="connsiteY16" fmla="*/ 35331 h 43219"/>
              <a:gd name="connsiteX17" fmla="*/ 1146 w 43291"/>
              <a:gd name="connsiteY17" fmla="*/ 31109 h 43219"/>
              <a:gd name="connsiteX18" fmla="*/ 2149 w 43291"/>
              <a:gd name="connsiteY18" fmla="*/ 25410 h 43219"/>
              <a:gd name="connsiteX19" fmla="*/ 31 w 43291"/>
              <a:gd name="connsiteY19" fmla="*/ 19563 h 43219"/>
              <a:gd name="connsiteX20" fmla="*/ 3899 w 43291"/>
              <a:gd name="connsiteY20" fmla="*/ 14366 h 43219"/>
              <a:gd name="connsiteX21" fmla="*/ 3936 w 43291"/>
              <a:gd name="connsiteY21" fmla="*/ 14229 h 43219"/>
              <a:gd name="connsiteX0" fmla="*/ 4729 w 43291"/>
              <a:gd name="connsiteY0" fmla="*/ 26036 h 43219"/>
              <a:gd name="connsiteX1" fmla="*/ 2196 w 43291"/>
              <a:gd name="connsiteY1" fmla="*/ 25239 h 43219"/>
              <a:gd name="connsiteX2" fmla="*/ 6964 w 43291"/>
              <a:gd name="connsiteY2" fmla="*/ 34758 h 43219"/>
              <a:gd name="connsiteX3" fmla="*/ 5856 w 43291"/>
              <a:gd name="connsiteY3" fmla="*/ 35139 h 43219"/>
              <a:gd name="connsiteX4" fmla="*/ 16514 w 43291"/>
              <a:gd name="connsiteY4" fmla="*/ 38949 h 43219"/>
              <a:gd name="connsiteX5" fmla="*/ 15846 w 43291"/>
              <a:gd name="connsiteY5" fmla="*/ 37209 h 43219"/>
              <a:gd name="connsiteX6" fmla="*/ 28863 w 43291"/>
              <a:gd name="connsiteY6" fmla="*/ 34610 h 43219"/>
              <a:gd name="connsiteX7" fmla="*/ 28596 w 43291"/>
              <a:gd name="connsiteY7" fmla="*/ 36519 h 43219"/>
              <a:gd name="connsiteX8" fmla="*/ 37446 w 43291"/>
              <a:gd name="connsiteY8" fmla="*/ 29967 h 43219"/>
              <a:gd name="connsiteX9" fmla="*/ 37416 w 43291"/>
              <a:gd name="connsiteY9" fmla="*/ 29949 h 43219"/>
              <a:gd name="connsiteX10" fmla="*/ 40587 w 43291"/>
              <a:gd name="connsiteY10" fmla="*/ 28305 h 43219"/>
              <a:gd name="connsiteX11" fmla="*/ 41788 w 43291"/>
              <a:gd name="connsiteY11" fmla="*/ 15318 h 43219"/>
              <a:gd name="connsiteX12" fmla="*/ 38360 w 43291"/>
              <a:gd name="connsiteY12" fmla="*/ 5285 h 43219"/>
              <a:gd name="connsiteX13" fmla="*/ 38436 w 43291"/>
              <a:gd name="connsiteY13" fmla="*/ 6549 h 43219"/>
              <a:gd name="connsiteX14" fmla="*/ 29114 w 43291"/>
              <a:gd name="connsiteY14" fmla="*/ 3811 h 43219"/>
              <a:gd name="connsiteX15" fmla="*/ 29856 w 43291"/>
              <a:gd name="connsiteY15" fmla="*/ 2199 h 43219"/>
              <a:gd name="connsiteX16" fmla="*/ 22177 w 43291"/>
              <a:gd name="connsiteY16" fmla="*/ 4579 h 43219"/>
              <a:gd name="connsiteX17" fmla="*/ 22536 w 43291"/>
              <a:gd name="connsiteY17" fmla="*/ 3189 h 43219"/>
              <a:gd name="connsiteX18" fmla="*/ 14036 w 43291"/>
              <a:gd name="connsiteY18" fmla="*/ 5051 h 43219"/>
              <a:gd name="connsiteX19" fmla="*/ 15336 w 43291"/>
              <a:gd name="connsiteY19" fmla="*/ 6399 h 43219"/>
              <a:gd name="connsiteX20" fmla="*/ 4163 w 43291"/>
              <a:gd name="connsiteY20" fmla="*/ 15648 h 43219"/>
              <a:gd name="connsiteX21" fmla="*/ 3936 w 43291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91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91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446" y="29967"/>
                </a:moveTo>
                <a:cubicBezTo>
                  <a:pt x="37471" y="30383"/>
                  <a:pt x="37434" y="26917"/>
                  <a:pt x="37416" y="29949"/>
                </a:cubicBezTo>
                <a:moveTo>
                  <a:pt x="40587" y="28305"/>
                </a:moveTo>
                <a:cubicBezTo>
                  <a:pt x="39781" y="28968"/>
                  <a:pt x="46063" y="23596"/>
                  <a:pt x="41788" y="15318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5D59517-3D50-464C-BEAB-3A56323DA99E}"/>
              </a:ext>
            </a:extLst>
          </p:cNvPr>
          <p:cNvSpPr/>
          <p:nvPr/>
        </p:nvSpPr>
        <p:spPr>
          <a:xfrm>
            <a:off x="337457" y="4144075"/>
            <a:ext cx="4778829" cy="177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07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2496</Words>
  <Application>Microsoft Office PowerPoint</Application>
  <PresentationFormat>Widescreen</PresentationFormat>
  <Paragraphs>574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5" baseType="lpstr">
      <vt:lpstr>Arial</vt:lpstr>
      <vt:lpstr>Arial Unicode MS</vt:lpstr>
      <vt:lpstr>Calibri</vt:lpstr>
      <vt:lpstr>Calibri Light</vt:lpstr>
      <vt:lpstr>Cambria Math</vt:lpstr>
      <vt:lpstr>FD</vt:lpstr>
      <vt:lpstr>Tahoma</vt:lpstr>
      <vt:lpstr>Tema di Office</vt:lpstr>
      <vt:lpstr>Sequential Minimal Optimization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Minimal Optimization</dc:title>
  <dc:creator>giovanni vignocchi</dc:creator>
  <cp:lastModifiedBy>giovanni vignocchi</cp:lastModifiedBy>
  <cp:revision>194</cp:revision>
  <dcterms:created xsi:type="dcterms:W3CDTF">2019-03-04T19:14:45Z</dcterms:created>
  <dcterms:modified xsi:type="dcterms:W3CDTF">2019-03-19T15:08:17Z</dcterms:modified>
</cp:coreProperties>
</file>